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397" r:id="rId5"/>
    <p:sldId id="264" r:id="rId6"/>
    <p:sldId id="401" r:id="rId7"/>
    <p:sldId id="328" r:id="rId8"/>
    <p:sldId id="273" r:id="rId9"/>
    <p:sldId id="314" r:id="rId10"/>
    <p:sldId id="275" r:id="rId11"/>
    <p:sldId id="317" r:id="rId12"/>
    <p:sldId id="276" r:id="rId13"/>
    <p:sldId id="324" r:id="rId14"/>
    <p:sldId id="278" r:id="rId15"/>
    <p:sldId id="279" r:id="rId16"/>
    <p:sldId id="318" r:id="rId17"/>
    <p:sldId id="280" r:id="rId18"/>
    <p:sldId id="281" r:id="rId19"/>
    <p:sldId id="283" r:id="rId20"/>
    <p:sldId id="284" r:id="rId21"/>
    <p:sldId id="286" r:id="rId22"/>
    <p:sldId id="287" r:id="rId23"/>
    <p:sldId id="288" r:id="rId24"/>
    <p:sldId id="289" r:id="rId25"/>
    <p:sldId id="290" r:id="rId26"/>
    <p:sldId id="292" r:id="rId27"/>
    <p:sldId id="295" r:id="rId28"/>
    <p:sldId id="296" r:id="rId29"/>
    <p:sldId id="297" r:id="rId30"/>
    <p:sldId id="298" r:id="rId31"/>
    <p:sldId id="300" r:id="rId32"/>
    <p:sldId id="319" r:id="rId33"/>
    <p:sldId id="321" r:id="rId34"/>
    <p:sldId id="320" r:id="rId35"/>
    <p:sldId id="400" r:id="rId36"/>
    <p:sldId id="398" r:id="rId37"/>
    <p:sldId id="399" r:id="rId38"/>
    <p:sldId id="301" r:id="rId39"/>
    <p:sldId id="329" r:id="rId40"/>
    <p:sldId id="265" r:id="rId41"/>
    <p:sldId id="266" r:id="rId42"/>
    <p:sldId id="267" r:id="rId43"/>
    <p:sldId id="330" r:id="rId44"/>
    <p:sldId id="268" r:id="rId45"/>
    <p:sldId id="269" r:id="rId46"/>
    <p:sldId id="270" r:id="rId47"/>
    <p:sldId id="271" r:id="rId48"/>
    <p:sldId id="325" r:id="rId49"/>
    <p:sldId id="277" r:id="rId50"/>
    <p:sldId id="333" r:id="rId51"/>
    <p:sldId id="282" r:id="rId52"/>
    <p:sldId id="334" r:id="rId53"/>
    <p:sldId id="285" r:id="rId54"/>
    <p:sldId id="291" r:id="rId55"/>
    <p:sldId id="339" r:id="rId56"/>
    <p:sldId id="340" r:id="rId57"/>
    <p:sldId id="341" r:id="rId58"/>
    <p:sldId id="299" r:id="rId59"/>
    <p:sldId id="342" r:id="rId60"/>
    <p:sldId id="343" r:id="rId61"/>
    <p:sldId id="303" r:id="rId62"/>
    <p:sldId id="304" r:id="rId63"/>
    <p:sldId id="345" r:id="rId64"/>
    <p:sldId id="308" r:id="rId65"/>
    <p:sldId id="310" r:id="rId66"/>
    <p:sldId id="311" r:id="rId67"/>
    <p:sldId id="312" r:id="rId68"/>
    <p:sldId id="346" r:id="rId69"/>
    <p:sldId id="316" r:id="rId70"/>
    <p:sldId id="375" r:id="rId71"/>
    <p:sldId id="306" r:id="rId72"/>
    <p:sldId id="307" r:id="rId73"/>
    <p:sldId id="388" r:id="rId74"/>
    <p:sldId id="363" r:id="rId75"/>
    <p:sldId id="396" r:id="rId76"/>
    <p:sldId id="391" r:id="rId77"/>
    <p:sldId id="331" r:id="rId78"/>
    <p:sldId id="378" r:id="rId79"/>
    <p:sldId id="380" r:id="rId80"/>
    <p:sldId id="392" r:id="rId81"/>
    <p:sldId id="335" r:id="rId82"/>
    <p:sldId id="337" r:id="rId83"/>
    <p:sldId id="338" r:id="rId84"/>
    <p:sldId id="393" r:id="rId85"/>
    <p:sldId id="394" r:id="rId86"/>
    <p:sldId id="395" r:id="rId87"/>
    <p:sldId id="357" r:id="rId88"/>
    <p:sldId id="358" r:id="rId89"/>
    <p:sldId id="359" r:id="rId90"/>
    <p:sldId id="360" r:id="rId91"/>
    <p:sldId id="390" r:id="rId92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24" autoAdjust="0"/>
  </p:normalViewPr>
  <p:slideViewPr>
    <p:cSldViewPr snapToGrid="0" snapToObjects="1">
      <p:cViewPr varScale="1">
        <p:scale>
          <a:sx n="127" d="100"/>
          <a:sy n="127" d="100"/>
        </p:scale>
        <p:origin x="104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4C94-2B3A-D346-AF10-36D0B4FBF06C}" type="datetime1">
              <a:rPr lang="en-US" smtClean="0"/>
              <a:t>1/10/2025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3263-C1CE-E34A-AD46-7ADCC45736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2109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11AC1-2FAF-7440-BD3C-3A655E423EDE}" type="datetime1">
              <a:rPr lang="en-US" smtClean="0"/>
              <a:t>1/10/2025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6AF7-0F88-4448-99BD-1AC252BB1A7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8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4102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Block:</a:t>
            </a:r>
            <a:r>
              <a:rPr lang="nb-NO" baseline="0" dirty="0"/>
              <a:t> Innholdet legges i en «boks»</a:t>
            </a:r>
          </a:p>
          <a:p>
            <a:r>
              <a:rPr lang="nb-NO" baseline="0" dirty="0" err="1"/>
              <a:t>Inline</a:t>
            </a:r>
            <a:r>
              <a:rPr lang="nb-NO" baseline="0" dirty="0"/>
              <a:t>: Løpende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7160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67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E54495-D7AC-4C67-981C-C8007ACDDBB0}" type="slidenum">
              <a:rPr lang="en-GB" altLang="nb-NO"/>
              <a:pPr/>
              <a:t>58</a:t>
            </a:fld>
            <a:endParaRPr lang="en-GB" altLang="nb-NO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76875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37373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DFBC6D-807C-4E2D-8EEC-39804AE87A35}" type="slidenum">
              <a:rPr lang="en-GB" altLang="nb-NO"/>
              <a:pPr/>
              <a:t>60</a:t>
            </a:fld>
            <a:endParaRPr lang="en-GB" altLang="nb-NO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1" y="4343401"/>
            <a:ext cx="5476875" cy="4016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603959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A96153-719F-4C13-ADAE-1FF45B76D04E}" type="slidenum">
              <a:rPr lang="en-GB" altLang="nb-NO"/>
              <a:pPr/>
              <a:t>64</a:t>
            </a:fld>
            <a:endParaRPr lang="en-GB" altLang="nb-NO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76875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87385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75E79A-062A-4289-B0DD-9D557F5812B7}" type="slidenum">
              <a:rPr lang="en-GB" altLang="nb-NO"/>
              <a:pPr/>
              <a:t>66</a:t>
            </a:fld>
            <a:endParaRPr lang="en-GB" altLang="nb-NO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5763" y="685800"/>
            <a:ext cx="6076950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1" y="4343400"/>
            <a:ext cx="5476875" cy="4106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19546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 ser dere eksempel på hvordan dere kan kommentere koden…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5604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Bok</a:t>
            </a:r>
            <a:r>
              <a:rPr lang="nb-NO" baseline="0" dirty="0"/>
              <a:t>s </a:t>
            </a:r>
            <a:r>
              <a:rPr lang="nb-NO" baseline="0" dirty="0" err="1"/>
              <a:t>two</a:t>
            </a:r>
            <a:r>
              <a:rPr lang="nb-NO" baseline="0" dirty="0"/>
              <a:t> er relativt plassert. Tar utgangspunkt i det stedet boksen ville vært hvis den ikke var posisjonert.</a:t>
            </a:r>
            <a:endParaRPr lang="nb-NO" dirty="0"/>
          </a:p>
        </p:txBody>
      </p:sp>
      <p:sp>
        <p:nvSpPr>
          <p:cNvPr id="4" name="Plassholder for top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1A6314-0FD0-1845-BDCF-4BB9A0EDF8CA}" type="datetime1">
              <a:rPr lang="nb-NO" smtClean="0"/>
              <a:pPr/>
              <a:t>10.01.2025</a:t>
            </a:fld>
            <a:endParaRPr lang="en-GB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HØGSKOLEN I BUSKERUD OG VESTFOLD </a:t>
            </a:r>
            <a:endParaRPr lang="en-GB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A903082-6F41-B643-A130-83E02111E957}" type="slidenum">
              <a:rPr lang="en-GB" smtClean="0"/>
              <a:pPr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862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Unntak: Hvis andre elementer,</a:t>
            </a:r>
            <a:r>
              <a:rPr lang="nb-NO" baseline="0" dirty="0"/>
              <a:t> lenger opp i koden, er posisjonert</a:t>
            </a:r>
            <a:endParaRPr lang="nb-NO" dirty="0"/>
          </a:p>
        </p:txBody>
      </p:sp>
      <p:sp>
        <p:nvSpPr>
          <p:cNvPr id="4" name="Plassholder for top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1A6314-0FD0-1845-BDCF-4BB9A0EDF8CA}" type="datetime1">
              <a:rPr lang="nb-NO" smtClean="0"/>
              <a:pPr/>
              <a:t>10.01.2025</a:t>
            </a:fld>
            <a:endParaRPr lang="en-GB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HØGSKOLEN I BUSKERUD OG VESTFOLD </a:t>
            </a:r>
            <a:endParaRPr lang="en-GB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A903082-6F41-B643-A130-83E02111E957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09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Ingen elementer</a:t>
            </a:r>
            <a:r>
              <a:rPr lang="nb-NO" baseline="0" dirty="0"/>
              <a:t> inni andre elementer</a:t>
            </a:r>
          </a:p>
          <a:p>
            <a:r>
              <a:rPr lang="nb-NO" baseline="0" dirty="0"/>
              <a:t>Ingen posisjonering på øvrige elementer</a:t>
            </a:r>
          </a:p>
          <a:p>
            <a:r>
              <a:rPr lang="nb-NO" baseline="0" dirty="0"/>
              <a:t>Da vil elementet bryte helt ut av den øvrige flyten, og oppføre seg som en spøkelsesbyggekloss</a:t>
            </a:r>
            <a:endParaRPr lang="nb-NO" dirty="0"/>
          </a:p>
        </p:txBody>
      </p:sp>
      <p:sp>
        <p:nvSpPr>
          <p:cNvPr id="4" name="Plassholder for top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1A6314-0FD0-1845-BDCF-4BB9A0EDF8CA}" type="datetime1">
              <a:rPr lang="nb-NO" smtClean="0"/>
              <a:pPr/>
              <a:t>10.01.2025</a:t>
            </a:fld>
            <a:endParaRPr lang="en-GB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HØGSKOLEN I BUSKERUD OG VESTFOLD </a:t>
            </a:r>
            <a:endParaRPr lang="en-GB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A903082-6F41-B643-A130-83E02111E957}" type="slidenum">
              <a:rPr lang="en-GB" smtClean="0"/>
              <a:pPr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80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Massevis av gode </a:t>
            </a:r>
            <a:r>
              <a:rPr lang="nb-NO" dirty="0" err="1"/>
              <a:t>tutorialsider</a:t>
            </a:r>
            <a:r>
              <a:rPr lang="nb-NO" dirty="0"/>
              <a:t> og enda flere med tips og triks for mer avanserte brukere. Vi anbefaler w3schools eller </a:t>
            </a:r>
            <a:r>
              <a:rPr lang="nb-NO" dirty="0" err="1"/>
              <a:t>mdn</a:t>
            </a:r>
            <a:r>
              <a:rPr lang="nb-NO" dirty="0"/>
              <a:t> (</a:t>
            </a:r>
            <a:r>
              <a:rPr lang="nb-NO" dirty="0" err="1"/>
              <a:t>mozilla</a:t>
            </a:r>
            <a:r>
              <a:rPr lang="nb-NO" dirty="0"/>
              <a:t> sin). </a:t>
            </a:r>
          </a:p>
          <a:p>
            <a:endParaRPr lang="nb-NO" dirty="0"/>
          </a:p>
          <a:p>
            <a:r>
              <a:rPr lang="nb-NO" dirty="0"/>
              <a:t>Google «</a:t>
            </a:r>
            <a:r>
              <a:rPr lang="nb-NO" dirty="0" err="1"/>
              <a:t>how</a:t>
            </a:r>
            <a:r>
              <a:rPr lang="nb-NO" dirty="0"/>
              <a:t> to … </a:t>
            </a:r>
            <a:r>
              <a:rPr lang="nb-NO" dirty="0" err="1"/>
              <a:t>with</a:t>
            </a:r>
            <a:r>
              <a:rPr lang="nb-NO" dirty="0"/>
              <a:t> CSS» så finner du svar på alt annet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4919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Ingen elementer</a:t>
            </a:r>
            <a:r>
              <a:rPr lang="nb-NO" baseline="0" dirty="0"/>
              <a:t> inni andre elementer</a:t>
            </a:r>
          </a:p>
          <a:p>
            <a:r>
              <a:rPr lang="nb-NO" baseline="0" dirty="0"/>
              <a:t>Ingen posisjonering på øvrige elementer</a:t>
            </a:r>
          </a:p>
          <a:p>
            <a:r>
              <a:rPr lang="nb-NO" baseline="0" dirty="0"/>
              <a:t>Da vil elementet bryte helt ut av den øvrige flyten, og oppføre seg som en spøkelsesbyggekloss</a:t>
            </a:r>
            <a:endParaRPr lang="nb-NO" dirty="0"/>
          </a:p>
        </p:txBody>
      </p:sp>
      <p:sp>
        <p:nvSpPr>
          <p:cNvPr id="4" name="Plassholder for top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1A6314-0FD0-1845-BDCF-4BB9A0EDF8CA}" type="datetime1">
              <a:rPr lang="nb-NO" smtClean="0"/>
              <a:pPr/>
              <a:t>10.01.2025</a:t>
            </a:fld>
            <a:endParaRPr lang="en-GB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HØGSKOLEN I BUSKERUD OG VESTFOLD </a:t>
            </a:r>
            <a:endParaRPr lang="en-GB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A903082-6F41-B643-A130-83E02111E957}" type="slidenum">
              <a:rPr lang="en-GB" smtClean="0"/>
              <a:pPr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00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Verdana" pitchFamily="34" charset="0"/>
                <a:ea typeface="Microsoft YaHei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fld id="{74055810-7306-466B-9E12-E26F38C68959}" type="slidenum">
              <a:rPr lang="nb-NO" altLang="nb-NO">
                <a:solidFill>
                  <a:srgbClr val="000000"/>
                </a:solidFill>
                <a:latin typeface="Times New Roman" pitchFamily="18" charset="0"/>
              </a:rPr>
              <a:pPr eaLnBrk="1" hangingPunct="1">
                <a:buFont typeface="Wingdings" pitchFamily="2" charset="2"/>
                <a:buNone/>
              </a:pPr>
              <a:t>5</a:t>
            </a:fld>
            <a:endParaRPr lang="nb-NO" altLang="nb-NO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76950" cy="3419475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1" y="4343401"/>
            <a:ext cx="5486400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nb-NO" altLang="nb-NO" dirty="0">
              <a:latin typeface="Verdana" pitchFamily="34" charset="0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14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82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371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02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Med CSS kan vi ha det litt gøy med å definere ulike merker (kule, diamant </a:t>
            </a:r>
            <a:r>
              <a:rPr lang="nb-NO" dirty="0" err="1"/>
              <a:t>osv</a:t>
            </a:r>
            <a:r>
              <a:rPr lang="nb-NO" dirty="0"/>
              <a:t>), endre</a:t>
            </a:r>
            <a:r>
              <a:rPr lang="nb-NO" baseline="0" dirty="0"/>
              <a:t> utseende osv.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031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må bare passe på riktig</a:t>
            </a:r>
            <a:r>
              <a:rPr lang="nb-NO" baseline="0" dirty="0"/>
              <a:t> plassering. </a:t>
            </a:r>
          </a:p>
          <a:p>
            <a:endParaRPr lang="nb-NO" baseline="0" dirty="0"/>
          </a:p>
          <a:p>
            <a:r>
              <a:rPr lang="nb-NO" baseline="0" dirty="0"/>
              <a:t>Vi skal lage en nummerert liste (ol). Den må avsluttes. (/ol)</a:t>
            </a:r>
          </a:p>
          <a:p>
            <a:r>
              <a:rPr lang="nb-NO" baseline="0" dirty="0"/>
              <a:t>Så legger vi en ny nummerert liste inni (ny ol)</a:t>
            </a:r>
          </a:p>
          <a:p>
            <a:r>
              <a:rPr lang="nb-NO" baseline="0" dirty="0" err="1"/>
              <a:t>Osv</a:t>
            </a:r>
            <a:r>
              <a:rPr lang="nb-NO" baseline="0" dirty="0"/>
              <a:t>… </a:t>
            </a:r>
          </a:p>
          <a:p>
            <a:endParaRPr lang="nb-NO" baseline="0" dirty="0"/>
          </a:p>
          <a:p>
            <a:r>
              <a:rPr lang="nb-NO" baseline="0" dirty="0"/>
              <a:t>Tips: Skriv alltid den «øverste» taggen først. Begynne med body og /body. Alt innhold inni den.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395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Egenskapen vi vil gjøre noe</a:t>
            </a:r>
            <a:r>
              <a:rPr lang="nb-NO" baseline="0" dirty="0"/>
              <a:t> med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E6AF7-0F88-4448-99BD-1AC252BB1A7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660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294" r="63584" b="-294"/>
          <a:stretch/>
        </p:blipFill>
        <p:spPr>
          <a:xfrm>
            <a:off x="5158188" y="192190"/>
            <a:ext cx="3826973" cy="4502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2042319"/>
            <a:ext cx="4316012" cy="1551781"/>
          </a:xfrm>
        </p:spPr>
        <p:txBody>
          <a:bodyPr anchor="b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39243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93FE8B-5001-2E46-BF1E-00020EAEF8B5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91565"/>
            <a:ext cx="3829050" cy="4476403"/>
          </a:xfrm>
          <a:noFill/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94536" y="37735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759"/>
          <a:stretch/>
        </p:blipFill>
        <p:spPr>
          <a:xfrm>
            <a:off x="494536" y="332935"/>
            <a:ext cx="1969695" cy="11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7A05-65E1-584C-A4CD-8B27963F44BF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5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A5D8-E78B-A448-96B6-AAACC389C0DD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21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29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8B56-A652-6948-B803-FF5E5B440198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48322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80E4-D4C1-C84F-A313-E8ED123F6E21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329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61F49-B31A-3441-A871-89EF0132B640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8832850" cy="4476610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63101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4070" y="219282"/>
            <a:ext cx="8831090" cy="4476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latin typeface="Times New Roman"/>
                <a:cs typeface="Times New Roman"/>
              </a:defRPr>
            </a:lvl1pPr>
          </a:lstStyle>
          <a:p>
            <a:pPr lvl="0"/>
            <a:r>
              <a:rPr lang="nb-NO" dirty="0"/>
              <a:t>«</a:t>
            </a:r>
            <a:r>
              <a:rPr lang="nb-NO" dirty="0" err="1"/>
              <a:t>Quote</a:t>
            </a:r>
            <a:r>
              <a:rPr lang="nb-NO" dirty="0"/>
              <a:t>»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EE02-3566-7246-B97A-B1C3E2EF58DB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6504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6104-883F-C04D-BE7E-C6ACB6B6492F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288000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/>
          <p:cNvSpPr/>
          <p:nvPr userDrawn="1"/>
        </p:nvSpPr>
        <p:spPr>
          <a:xfrm>
            <a:off x="6105160" y="165723"/>
            <a:ext cx="2880000" cy="5355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3129615" y="165723"/>
            <a:ext cx="288000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240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27945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103490" y="219075"/>
            <a:ext cx="2881670" cy="1495734"/>
          </a:xfrm>
          <a:solidFill>
            <a:srgbClr val="BCCCD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4071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3129615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6103490" y="1803709"/>
            <a:ext cx="2880000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42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02BB96-5ED4-4A48-85FB-AEBDA0AC94D4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269100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rgbClr val="007C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16805F9-BF53-094D-9353-2AB26524A077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7546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CE24BD-FAEB-E340-A3CE-F89901AFA37C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31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0CED3-8D24-EE46-BDB1-55DC38C323A3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3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636E7A4-531B-4E4C-A7F0-9F5312AA09D5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883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88" y="1244601"/>
            <a:ext cx="4316012" cy="11557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288" y="2743200"/>
            <a:ext cx="4316012" cy="53340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82FDA8-6A80-8047-ACEC-C93F5975FE6F}" type="datetime1">
              <a:rPr lang="en-US" smtClean="0"/>
              <a:t>1/10/2025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200" y="219282"/>
            <a:ext cx="3829050" cy="4476403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nb-NO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19936" y="2582921"/>
            <a:ext cx="323133" cy="0"/>
          </a:xfrm>
          <a:prstGeom prst="line">
            <a:avLst/>
          </a:prstGeom>
          <a:ln w="6350" cmpd="sng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694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208A-89B2-4097-B647-8170108F54C3}" type="datetimeFigureOut">
              <a:rPr lang="nb-NO" smtClean="0"/>
              <a:t>10.01.2025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A619-AB70-400F-A8E7-234234E064B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2627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05000" y="4676775"/>
            <a:ext cx="1778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005BC3A-17E6-4BCF-9899-851ABAB820FB}" type="datetime1">
              <a:rPr lang="nn-NO"/>
              <a:pPr>
                <a:defRPr/>
              </a:pPr>
              <a:t>10.01.2025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4741069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C1BC7-D991-45FB-94E2-F3BF6CE9545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5939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8497"/>
            <a:ext cx="4038600" cy="3402806"/>
          </a:xfrm>
        </p:spPr>
        <p:txBody>
          <a:bodyPr/>
          <a:lstStyle>
            <a:lvl1pPr>
              <a:defRPr sz="2100"/>
            </a:lvl1pPr>
            <a:lvl2pPr marL="557213" indent="-214313">
              <a:buClr>
                <a:schemeClr val="tx2"/>
              </a:buClr>
              <a:buFont typeface="Lucida Grande"/>
              <a:buChar char="–"/>
              <a:defRPr sz="1500"/>
            </a:lvl2pPr>
            <a:lvl3pPr marL="857250" indent="-171450">
              <a:buClr>
                <a:schemeClr val="tx2"/>
              </a:buClr>
              <a:buFont typeface="Lucida Grande"/>
              <a:buChar char="–"/>
              <a:defRPr sz="1500"/>
            </a:lvl3pPr>
            <a:lvl4pPr marL="1200150" indent="-171450">
              <a:buClr>
                <a:schemeClr val="tx2"/>
              </a:buClr>
              <a:buFont typeface="Lucida Grande"/>
              <a:buChar char="–"/>
              <a:defRPr sz="1500"/>
            </a:lvl4pPr>
            <a:lvl5pPr marL="1543050" indent="-171450">
              <a:buClr>
                <a:schemeClr val="tx2"/>
              </a:buClr>
              <a:buFont typeface="Lucida Grande"/>
              <a:buChar char="–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8497"/>
            <a:ext cx="4038600" cy="3402806"/>
          </a:xfrm>
        </p:spPr>
        <p:txBody>
          <a:bodyPr/>
          <a:lstStyle>
            <a:lvl1pPr>
              <a:defRPr sz="2100"/>
            </a:lvl1pPr>
            <a:lvl2pPr marL="557213" indent="-214313">
              <a:buClr>
                <a:schemeClr val="tx2"/>
              </a:buClr>
              <a:buFont typeface="Lucida Grande"/>
              <a:buChar char="–"/>
              <a:defRPr sz="1500"/>
            </a:lvl2pPr>
            <a:lvl3pPr marL="857250" indent="-171450">
              <a:buClr>
                <a:schemeClr val="tx2"/>
              </a:buClr>
              <a:buFont typeface="Lucida Grande"/>
              <a:buChar char="–"/>
              <a:defRPr sz="1500"/>
            </a:lvl3pPr>
            <a:lvl4pPr marL="1200150" indent="-171450">
              <a:buClr>
                <a:schemeClr val="tx2"/>
              </a:buClr>
              <a:buFont typeface="Lucida Grande"/>
              <a:buChar char="–"/>
              <a:defRPr sz="1500"/>
            </a:lvl4pPr>
            <a:lvl5pPr marL="1543050" indent="-171450">
              <a:buClr>
                <a:schemeClr val="tx2"/>
              </a:buClr>
              <a:buFont typeface="Lucida Grande"/>
              <a:buChar char="–"/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9E69-3004-6D43-86D9-AC055F4B207C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b-NO" noProof="0" dirty="0"/>
              <a:t>HØGSKOLEN I BUSKERUD OG VESTFOLD – PROFESJONSHØGSKOLEN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‹#›</a:t>
            </a:fld>
            <a:endParaRPr lang="nb-NO" noProof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943930"/>
            <a:ext cx="8229600" cy="0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tellysbil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4895" y="3097436"/>
            <a:ext cx="1851457" cy="2046065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7691" y="2870550"/>
            <a:ext cx="3001813" cy="227295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505" y="237910"/>
            <a:ext cx="2044496" cy="4905592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07" y="1738358"/>
            <a:ext cx="5430287" cy="1009892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3938"/>
              </a:lnSpc>
              <a:defRPr sz="3675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707" y="2965847"/>
            <a:ext cx="2576681" cy="58044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538"/>
              </a:lnSpc>
              <a:buNone/>
              <a:defRPr sz="1125">
                <a:solidFill>
                  <a:schemeClr val="lt1"/>
                </a:solidFill>
              </a:defRPr>
            </a:lvl1pPr>
            <a:lvl2pPr marL="342866" indent="0" algn="ctr">
              <a:buNone/>
              <a:defRPr sz="1500"/>
            </a:lvl2pPr>
            <a:lvl3pPr marL="685733" indent="0" algn="ctr">
              <a:buNone/>
              <a:defRPr sz="1350"/>
            </a:lvl3pPr>
            <a:lvl4pPr marL="1028598" indent="0" algn="ctr">
              <a:buNone/>
              <a:defRPr sz="1200"/>
            </a:lvl4pPr>
            <a:lvl5pPr marL="1371464" indent="0" algn="ctr">
              <a:buNone/>
              <a:defRPr sz="1200"/>
            </a:lvl5pPr>
            <a:lvl6pPr marL="1714329" indent="0" algn="ctr">
              <a:buNone/>
              <a:defRPr sz="1200"/>
            </a:lvl6pPr>
            <a:lvl7pPr marL="2057195" indent="0" algn="ctr">
              <a:buNone/>
              <a:defRPr sz="1200"/>
            </a:lvl7pPr>
            <a:lvl8pPr marL="2400060" indent="0" algn="ctr">
              <a:buNone/>
              <a:defRPr sz="1200"/>
            </a:lvl8pPr>
            <a:lvl9pPr marL="2742926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64CBC530-441B-4DC0-83F7-4DE541F9E853}" type="datetime1">
              <a:rPr lang="nb-NO" smtClean="0"/>
              <a:t>10.01.2025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48742"/>
            <a:ext cx="3797962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nb-NO"/>
              <a:t>Navn på enhet / fakultet / institutt / presentasjon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48742"/>
            <a:ext cx="917477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9601797-DC0E-45BC-9A66-B1CCC5925A5F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1AE4CD37-5887-112C-5BFB-90F24C81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706" y="619202"/>
            <a:ext cx="1699761" cy="391596"/>
          </a:xfrm>
          <a:prstGeom prst="rect">
            <a:avLst/>
          </a:prstGeom>
        </p:spPr>
      </p:pic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4894920" y="5425387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336536" y="-766861"/>
            <a:ext cx="7591366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6858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forside1,forside2,forside3,forside4</a:t>
            </a:r>
            <a:endParaRPr lang="nb-NO" sz="6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2874198" y="5425388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 err="1"/>
              <a:t>addin_background</a:t>
            </a:r>
            <a:endParaRPr lang="nb-NO" sz="6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3884559" y="5425387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 dirty="0" err="1"/>
              <a:t>addin_text</a:t>
            </a:r>
            <a:endParaRPr lang="nb-NO" sz="6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5905281" y="5425388"/>
            <a:ext cx="883913" cy="184666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nb-NO" sz="600"/>
              <a:t>addin_colorbox</a:t>
            </a:r>
            <a:endParaRPr lang="nb-NO" sz="6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6" y="619202"/>
            <a:ext cx="1699761" cy="3915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24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8F51-E146-C041-B2D0-418745730E78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540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9B4A-2F75-FD48-82A7-D6136F37071E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5240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485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5A7F-57D2-D244-8A88-7071DF44BD19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5156110" y="165100"/>
            <a:ext cx="3829050" cy="4530585"/>
          </a:xfrm>
          <a:solidFill>
            <a:srgbClr val="7E9492"/>
          </a:solidFill>
        </p:spPr>
        <p:txBody>
          <a:bodyPr/>
          <a:lstStyle/>
          <a:p>
            <a:r>
              <a:rPr lang="nb-NO"/>
              <a:t>Klikk på ikonet for å legge til et bilde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8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2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3F21-EEA1-C149-958F-41DA57E2AE46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41538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042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15240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15240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3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1A14D-63E0-D646-9E07-6269E536964E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3314" y="165723"/>
            <a:ext cx="4831346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37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5156110" y="165100"/>
            <a:ext cx="3829050" cy="45305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5156110" y="165100"/>
            <a:ext cx="3829050" cy="45305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nb-NO" dirty="0"/>
              <a:t>Graph / </a:t>
            </a:r>
            <a:r>
              <a:rPr lang="nb-NO" dirty="0" err="1"/>
              <a:t>Smartart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30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2A97D-3837-1448-B1C2-022822104F2A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86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5100"/>
            <a:ext cx="8832760" cy="4530585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FEB0-246C-5F46-99E0-19C1E8DB4E6C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Tittel på foredraget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Rectangle 7"/>
          <p:cNvSpPr/>
          <p:nvPr userDrawn="1"/>
        </p:nvSpPr>
        <p:spPr>
          <a:xfrm>
            <a:off x="154070" y="165723"/>
            <a:ext cx="8831090" cy="53559"/>
          </a:xfrm>
          <a:prstGeom prst="rect">
            <a:avLst/>
          </a:prstGeom>
          <a:solidFill>
            <a:srgbClr val="4B4C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56103" y="1335106"/>
            <a:ext cx="323133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87253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673870" y="1594843"/>
            <a:ext cx="3944079" cy="2850156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218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103" y="428161"/>
            <a:ext cx="7961846" cy="8572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253" y="1594843"/>
            <a:ext cx="8030696" cy="2850156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406" y="4834789"/>
            <a:ext cx="1654282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9EEE39C-E7D1-0B4B-A4B7-113469CC3272}" type="datetime1">
              <a:rPr lang="en-US" smtClean="0"/>
              <a:t>1/10/2025</a:t>
            </a:fld>
            <a:endParaRPr lang="nb-N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6488" y="4834789"/>
            <a:ext cx="2895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nb-NO"/>
              <a:t>Tittel på foredraget</a:t>
            </a:r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1560" y="4834789"/>
            <a:ext cx="2133600" cy="159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8385D78-4187-AD4C-B928-A8579EE9A7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73336" y="4698412"/>
            <a:ext cx="888485" cy="4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57" r:id="rId4"/>
    <p:sldLayoutId id="2147483658" r:id="rId5"/>
    <p:sldLayoutId id="2147483659" r:id="rId6"/>
    <p:sldLayoutId id="2147483660" r:id="rId7"/>
    <p:sldLayoutId id="214748365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62" r:id="rId14"/>
    <p:sldLayoutId id="2147483661" r:id="rId15"/>
    <p:sldLayoutId id="2147483668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71" r:id="rId22"/>
    <p:sldLayoutId id="2147483672" r:id="rId23"/>
    <p:sldLayoutId id="2147483673" r:id="rId24"/>
    <p:sldLayoutId id="2147483674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176213" indent="-176213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1pPr>
      <a:lvl2pPr marL="452438" indent="-207963" algn="l" defTabSz="45085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2pPr>
      <a:lvl3pPr marL="627063" indent="-158750" algn="l" defTabSz="6270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804863" indent="-16192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987425" indent="-174625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sublimetex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usn.no/app/c9f70478-b761-11ed-b1bd-005056be10ee" TargetMode="External"/><Relationship Id="rId4" Type="http://schemas.openxmlformats.org/officeDocument/2006/relationships/hyperlink" Target="https://atom.i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tag_meta.a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paragraphs.asp" TargetMode="External"/><Relationship Id="rId2" Type="http://schemas.openxmlformats.org/officeDocument/2006/relationships/hyperlink" Target="https://www.w3schools.com/htmL/html_heading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tmL/html_formatting.as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comments.as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images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ref_attributes.asp" TargetMode="External"/><Relationship Id="rId2" Type="http://schemas.openxmlformats.org/officeDocument/2006/relationships/hyperlink" Target="https://www.w3schools.com/htmL/html_attributes.asp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ryit.asp?filename=tryhtml5_a_href_anchor" TargetMode="External"/><Relationship Id="rId2" Type="http://schemas.openxmlformats.org/officeDocument/2006/relationships/hyperlink" Target="https://www.w3schools.com/html/html_links.as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lists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tables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classes.asp" TargetMode="External"/><Relationship Id="rId2" Type="http://schemas.openxmlformats.org/officeDocument/2006/relationships/hyperlink" Target="https://www.w3schools.com/html/html_id.asp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w3schools.com/html/html_layout.as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charset.as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html/html_entiti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ref_byfunc.as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rwd_intro.as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hyperlink" Target="https://www.freecodecamp.org/news/html-css-and-javascript-explained-for-beginners/" TargetMode="External"/><Relationship Id="rId3" Type="http://schemas.openxmlformats.org/officeDocument/2006/relationships/hyperlink" Target="http://www.w3schools.com/" TargetMode="External"/><Relationship Id="rId7" Type="http://schemas.openxmlformats.org/officeDocument/2006/relationships/hyperlink" Target="https://www.udemy.com/course/web-design-for-beginners-real-world-coding-in-html-css/?matchtype=p&amp;msclkid=1e1e1e4bfec513e4a9d17d4cd2bb638d" TargetMode="External"/><Relationship Id="rId12" Type="http://schemas.openxmlformats.org/officeDocument/2006/relationships/hyperlink" Target="https://developer.mozilla.org/en-US/docs/Learn/Getting_started_with_the_web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codecademy.com/catalog/language/html-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www.alistapart.com/" TargetMode="External"/><Relationship Id="rId15" Type="http://schemas.openxmlformats.org/officeDocument/2006/relationships/image" Target="../media/image14.png"/><Relationship Id="rId10" Type="http://schemas.openxmlformats.org/officeDocument/2006/relationships/hyperlink" Target="https://www.coursera.org/courses?languages=en&amp;query=html%20css&amp;page=1&amp;campaignid=415061741&amp;adgroupid=1209463256217810&amp;device=c&amp;keyword=https%3A%2F%2Fwww.coursera.org%2Fcourses%3Flanguages%3Den&amp;matchtype=b&amp;network=s&amp;devicemodel=&amp;adpostion=&amp;creativeid=&amp;hide_mobile_promo=&amp;msclkid=2c1da617f07a1679a2f8c510dc04c421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1.svg"/><Relationship Id="rId14" Type="http://schemas.openxmlformats.org/officeDocument/2006/relationships/hyperlink" Target="https://html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sszengarden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font_font-family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ref/pr_font_font-size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font_font-style.as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cssref/pr_font_weight.as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text_text-decoration.asp" TargetMode="External"/><Relationship Id="rId2" Type="http://schemas.openxmlformats.org/officeDocument/2006/relationships/hyperlink" Target="http://www.w3schools.com/cssref/pr_text_text-align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cssref/pr_text_text-indent.asp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pr_list-style-image.asp" TargetMode="External"/><Relationship Id="rId2" Type="http://schemas.openxmlformats.org/officeDocument/2006/relationships/hyperlink" Target="http://www.w3schools.com/cssref/pr_list-style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schools.com/cssref/pr_list-style-type.asp" TargetMode="External"/><Relationship Id="rId4" Type="http://schemas.openxmlformats.org/officeDocument/2006/relationships/hyperlink" Target="http://www.w3schools.com/cssref/pr_list-style-position.asp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css_link.as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Css/css_navbar.asp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www.w3schools.com/html/html_layout.asp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hyperlink" Target="https://www.w3schools.com/bootstrap/default.asp" TargetMode="External"/><Relationship Id="rId2" Type="http://schemas.openxmlformats.org/officeDocument/2006/relationships/hyperlink" Target="https://www.w3schools.com/html/html5_semantic_element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/css_grid.asp" TargetMode="External"/><Relationship Id="rId5" Type="http://schemas.openxmlformats.org/officeDocument/2006/relationships/hyperlink" Target="https://www.w3schools.com/css/css3_flexbox.asp" TargetMode="External"/><Relationship Id="rId4" Type="http://schemas.openxmlformats.org/officeDocument/2006/relationships/hyperlink" Target="https://www.w3schools.com/css/css_float.as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KIxBr6yhI&amp;list=PLpQQipWcxwt-AMXTVUZLE9s-XsyUtIsb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css_float.asp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shayhowe/pen/utfmw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depen.io/shayhowe/pen/utfmw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://www.google.com/url?sa=i&amp;rct=j&amp;q=&amp;esrc=s&amp;frm=1&amp;source=images&amp;cd=&amp;cad=rja&amp;docid=FgkFdUaw_2KrrM&amp;tbnid=utRMiESV98REDM:&amp;ved=0CAUQjRw&amp;url=http://www.vanseodesign.com/css/2-column-css-layout/&amp;ei=Nt1LUqm-MJD04QTmp4DYDA&amp;bvm=bv.53371865,d.bGE&amp;psig=AFQjCNHoJjjptjrhaDcunTOjgh0yAcIanA&amp;ust=1380789705969039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w3schools.com/CSSref/css3_pr_box-sizing.asp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css/css_positioning.asp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alistapart.com/article/css-positioning-101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alistapart.com/article/css-positioning-1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.alistapart.com/css-positioning-101/example_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dn.mozillademos.org/en-US/docs/Web/CSS/position$samples/Fixed_positioning?revision=910819" TargetMode="External"/><Relationship Id="rId2" Type="http://schemas.openxmlformats.org/officeDocument/2006/relationships/hyperlink" Target="http://alistapart.com/article/css-positioning-101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owto/howto_css_full_page.asp" TargetMode="External"/><Relationship Id="rId2" Type="http://schemas.openxmlformats.org/officeDocument/2006/relationships/hyperlink" Target="https://www.w3schools.com/howto/howto_css_center_website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howto/howto_css_equal_height.as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0065109A-B061-1574-A347-7F7E8C6FC0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CF9FAF3D-3B00-0DBE-45C9-63B822FF4D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5A145571-A1F7-AD9F-ABFD-52AE77574F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E001AE12-6D9F-7D97-DC6B-E60B1BF9A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07" y="1738358"/>
            <a:ext cx="5672548" cy="1009892"/>
          </a:xfrm>
        </p:spPr>
        <p:txBody>
          <a:bodyPr/>
          <a:lstStyle/>
          <a:p>
            <a:r>
              <a:rPr lang="nb-NO" dirty="0"/>
              <a:t>Introduksjon til HTML og CSS</a:t>
            </a:r>
          </a:p>
        </p:txBody>
      </p:sp>
      <p:sp>
        <p:nvSpPr>
          <p:cNvPr id="11" name="Undertittel 10">
            <a:extLst>
              <a:ext uri="{FF2B5EF4-FFF2-40B4-BE49-F238E27FC236}">
                <a16:creationId xmlns:a16="http://schemas.microsoft.com/office/drawing/2014/main" id="{5E6B4622-8B4C-979F-A7D5-63D6B6D9D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Marius Rohde Johannessen</a:t>
            </a:r>
          </a:p>
          <a:p>
            <a:endParaRPr lang="nb-NO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533F9018-7916-FBFC-5731-A1624A2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" y="-48743"/>
            <a:ext cx="917418" cy="15389"/>
          </a:xfrm>
        </p:spPr>
        <p:txBody>
          <a:bodyPr/>
          <a:lstStyle/>
          <a:p>
            <a:fld id="{F9601797-DC0E-45BC-9A66-B1CCC5925A5F}" type="slidenum">
              <a:rPr lang="nb-NO" smtClean="0"/>
              <a:pPr/>
              <a:t>1</a:t>
            </a:fld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8E4E6B2F-B4E6-21E5-34C8-DA07C687C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HTML 5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Dagens HTML-standard</a:t>
            </a:r>
          </a:p>
          <a:p>
            <a:endParaRPr lang="nb-NO" dirty="0"/>
          </a:p>
          <a:p>
            <a:r>
              <a:rPr lang="nb-NO" dirty="0"/>
              <a:t>Rydder opp i en del «rot» fra tidligere versjoner</a:t>
            </a:r>
          </a:p>
          <a:p>
            <a:endParaRPr lang="nb-NO" dirty="0"/>
          </a:p>
          <a:p>
            <a:r>
              <a:rPr lang="nb-NO" dirty="0"/>
              <a:t>Kommer fortsatt over mye gammel HTML i </a:t>
            </a:r>
            <a:r>
              <a:rPr lang="nb-NO" dirty="0" err="1"/>
              <a:t>tutorials</a:t>
            </a:r>
            <a:r>
              <a:rPr lang="nb-NO" dirty="0"/>
              <a:t> og eksempler – vær obs!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6C1BC7-D991-45FB-94E2-F3BF6CE95452}" type="slidenum">
              <a:rPr lang="nb-NO" smtClean="0"/>
              <a:pPr>
                <a:defRPr/>
              </a:pPr>
              <a:t>10</a:t>
            </a:fld>
            <a:endParaRPr lang="nb-NO"/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E18C56D-998F-0646-224F-281F0442172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Video and Audio</a:t>
            </a:r>
          </a:p>
          <a:p>
            <a:r>
              <a:rPr lang="en-US" dirty="0"/>
              <a:t>2D/3D Graphics</a:t>
            </a:r>
          </a:p>
          <a:p>
            <a:r>
              <a:rPr lang="en-US" dirty="0"/>
              <a:t>Drag and drop</a:t>
            </a:r>
          </a:p>
          <a:p>
            <a:r>
              <a:rPr lang="en-US" dirty="0" err="1"/>
              <a:t>geolokasjon</a:t>
            </a:r>
            <a:endParaRPr lang="en-US" dirty="0"/>
          </a:p>
          <a:p>
            <a:r>
              <a:rPr lang="en-US" dirty="0"/>
              <a:t>Local Storage</a:t>
            </a:r>
          </a:p>
          <a:p>
            <a:r>
              <a:rPr lang="en-US" dirty="0"/>
              <a:t>Local SQL Database</a:t>
            </a:r>
          </a:p>
          <a:p>
            <a:r>
              <a:rPr lang="en-US" dirty="0"/>
              <a:t>Web Applications</a:t>
            </a:r>
          </a:p>
          <a:p>
            <a:r>
              <a:rPr lang="en-US" dirty="0" err="1"/>
              <a:t>Støtte</a:t>
            </a:r>
            <a:r>
              <a:rPr lang="en-US" dirty="0"/>
              <a:t> for UU og </a:t>
            </a:r>
            <a:r>
              <a:rPr lang="en-US" dirty="0" err="1"/>
              <a:t>responsivt</a:t>
            </a:r>
            <a:r>
              <a:rPr lang="en-US" dirty="0"/>
              <a:t> design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082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Struktur og presentasjon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altLang="nb-NO" sz="1800" dirty="0"/>
              <a:t>Før: HTML brukt til både struktur og presentasjon</a:t>
            </a:r>
          </a:p>
          <a:p>
            <a:endParaRPr lang="nb-NO" altLang="nb-NO" sz="1800" dirty="0"/>
          </a:p>
          <a:p>
            <a:r>
              <a:rPr lang="nb-NO" altLang="nb-NO" sz="1800" dirty="0"/>
              <a:t>Nå: Skille. HTML = struktur. CSS = presentasjon</a:t>
            </a:r>
          </a:p>
          <a:p>
            <a:endParaRPr lang="nb-NO" altLang="nb-NO" sz="1800" dirty="0"/>
          </a:p>
          <a:p>
            <a:r>
              <a:rPr lang="nb-NO" altLang="nb-NO" sz="1800" dirty="0"/>
              <a:t>Separasjon lar oss presentere samme innhold på flere enheter:</a:t>
            </a:r>
          </a:p>
          <a:p>
            <a:pPr lvl="1"/>
            <a:r>
              <a:rPr lang="nb-NO" altLang="nb-NO" sz="1800" dirty="0"/>
              <a:t>vanlig web, mobile nettlesere, </a:t>
            </a:r>
            <a:r>
              <a:rPr lang="nb-NO" altLang="nb-NO" sz="1800" dirty="0" err="1"/>
              <a:t>ipad</a:t>
            </a:r>
            <a:r>
              <a:rPr lang="nb-NO" altLang="nb-NO" sz="1800" dirty="0"/>
              <a:t>, egen versjon for utskrift, svaksynte, fargeblinde </a:t>
            </a:r>
            <a:r>
              <a:rPr lang="nb-NO" altLang="nb-NO" sz="1800" dirty="0" err="1"/>
              <a:t>osv</a:t>
            </a:r>
            <a:endParaRPr lang="nb-NO" altLang="nb-NO" sz="1800" dirty="0"/>
          </a:p>
          <a:p>
            <a:pPr marL="244475" lvl="1" indent="0">
              <a:buNone/>
            </a:pPr>
            <a:endParaRPr lang="nb-NO" altLang="nb-NO" sz="180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73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dirty="0"/>
              <a:t>Fordeler med å skille innhold og presentasjon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altLang="nb-NO" sz="1800" dirty="0"/>
              <a:t>Hurtig åpning av sider</a:t>
            </a:r>
          </a:p>
          <a:p>
            <a:endParaRPr lang="nb-NO" altLang="nb-NO" sz="1800" dirty="0"/>
          </a:p>
          <a:p>
            <a:r>
              <a:rPr lang="nb-NO" altLang="nb-NO" sz="1800" dirty="0"/>
              <a:t>Lettere å vedlikeholde, ved </a:t>
            </a:r>
            <a:r>
              <a:rPr lang="nb-NO" altLang="nb-NO" sz="1800" dirty="0" err="1"/>
              <a:t>f.eks</a:t>
            </a:r>
            <a:r>
              <a:rPr lang="nb-NO" altLang="nb-NO" sz="1800" dirty="0"/>
              <a:t> fargeendring må man kun inn i ett dokument</a:t>
            </a:r>
          </a:p>
          <a:p>
            <a:endParaRPr lang="nb-NO" altLang="nb-NO" sz="1800" dirty="0"/>
          </a:p>
          <a:p>
            <a:r>
              <a:rPr lang="nb-NO" altLang="nb-NO" sz="1800" dirty="0"/>
              <a:t>Bedre tilgjengelighet. </a:t>
            </a:r>
          </a:p>
          <a:p>
            <a:pPr lvl="1"/>
            <a:r>
              <a:rPr lang="nb-NO" altLang="nb-NO" sz="1500" dirty="0"/>
              <a:t>Kun formatering i HTML gjør det mer </a:t>
            </a:r>
            <a:r>
              <a:rPr lang="nb-NO" altLang="nb-NO" sz="1500" dirty="0" err="1"/>
              <a:t>lesevennlig</a:t>
            </a:r>
            <a:r>
              <a:rPr lang="nb-NO" altLang="nb-NO" sz="1500" dirty="0"/>
              <a:t> for maskiner, </a:t>
            </a:r>
            <a:r>
              <a:rPr lang="nb-NO" altLang="nb-NO" sz="1500" dirty="0" err="1"/>
              <a:t>f.eks</a:t>
            </a:r>
            <a:r>
              <a:rPr lang="nb-NO" altLang="nb-NO" sz="1500" dirty="0"/>
              <a:t> for tjenester som spiller av teksten som en lydfil.</a:t>
            </a:r>
          </a:p>
          <a:p>
            <a:endParaRPr lang="nb-NO" altLang="nb-NO" sz="1800" dirty="0"/>
          </a:p>
          <a:p>
            <a:r>
              <a:rPr lang="nb-NO" altLang="nb-NO" sz="1800" dirty="0"/>
              <a:t>Muligheter for å tilpasse presentasjonen på ulike måter</a:t>
            </a:r>
          </a:p>
          <a:p>
            <a:pPr marL="342900" lvl="1" indent="0">
              <a:buNone/>
            </a:pPr>
            <a:endParaRPr lang="nb-NO" altLang="nb-NO" sz="1500" dirty="0"/>
          </a:p>
          <a:p>
            <a:r>
              <a:rPr lang="nb-NO" altLang="nb-NO" sz="1800" dirty="0"/>
              <a:t>Lik formatering, kan vente med å tenke på design</a:t>
            </a:r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12</a:t>
            </a:fld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B010B7-D124-33B1-85B4-7F6088F5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40"/>
          <a:stretch/>
        </p:blipFill>
        <p:spPr>
          <a:xfrm>
            <a:off x="5073380" y="197957"/>
            <a:ext cx="3911780" cy="1805348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6556C3C-33E7-A9AC-90ED-99B73F9A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381" y="2571750"/>
            <a:ext cx="3911781" cy="21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 og hvordan? 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Tekst/koderedigeringsprogram</a:t>
            </a:r>
          </a:p>
          <a:p>
            <a:pPr lvl="1"/>
            <a:r>
              <a:rPr lang="nb-NO" dirty="0"/>
              <a:t>Notisblokk (ikke anbefalt)</a:t>
            </a:r>
          </a:p>
          <a:p>
            <a:pPr lvl="1"/>
            <a:r>
              <a:rPr lang="nb-NO" dirty="0"/>
              <a:t>Koderedigeringsprogram – har en del smarte funksjoner</a:t>
            </a:r>
          </a:p>
          <a:p>
            <a:pPr lvl="2"/>
            <a:r>
              <a:rPr lang="nb-NO" dirty="0" err="1"/>
              <a:t>Notepad</a:t>
            </a:r>
            <a:r>
              <a:rPr lang="nb-NO" dirty="0"/>
              <a:t>++  |  </a:t>
            </a:r>
            <a:r>
              <a:rPr lang="nb-NO" dirty="0">
                <a:hlinkClick r:id="rId2"/>
              </a:rPr>
              <a:t>Sublime </a:t>
            </a:r>
            <a:r>
              <a:rPr lang="nb-NO" dirty="0" err="1">
                <a:hlinkClick r:id="rId2"/>
              </a:rPr>
              <a:t>text</a:t>
            </a:r>
            <a:r>
              <a:rPr lang="nb-NO" dirty="0">
                <a:hlinkClick r:id="rId2"/>
              </a:rPr>
              <a:t> </a:t>
            </a:r>
            <a:r>
              <a:rPr lang="nb-NO" dirty="0"/>
              <a:t>  |  </a:t>
            </a:r>
            <a:r>
              <a:rPr lang="nb-NO" dirty="0">
                <a:hlinkClick r:id="rId3"/>
              </a:rPr>
              <a:t>VS Code </a:t>
            </a:r>
            <a:r>
              <a:rPr lang="nb-NO" dirty="0"/>
              <a:t>| </a:t>
            </a:r>
            <a:r>
              <a:rPr lang="nb-NO" dirty="0">
                <a:hlinkClick r:id="rId4"/>
              </a:rPr>
              <a:t>Atom</a:t>
            </a:r>
            <a:r>
              <a:rPr lang="nb-NO" dirty="0"/>
              <a:t> |</a:t>
            </a:r>
            <a:r>
              <a:rPr lang="nb-NO" dirty="0">
                <a:hlinkClick r:id="rId5"/>
              </a:rPr>
              <a:t>Visual studio</a:t>
            </a:r>
            <a:endParaRPr lang="nb-NO" dirty="0"/>
          </a:p>
          <a:p>
            <a:pPr lvl="2"/>
            <a:endParaRPr lang="nb-NO" dirty="0"/>
          </a:p>
          <a:p>
            <a:r>
              <a:rPr lang="nb-NO" dirty="0"/>
              <a:t>Skriv kode, lagre som .html/.</a:t>
            </a:r>
            <a:r>
              <a:rPr lang="nb-NO" dirty="0" err="1"/>
              <a:t>htm</a:t>
            </a:r>
            <a:r>
              <a:rPr lang="nb-NO" dirty="0"/>
              <a:t>, åpne i nettleser</a:t>
            </a:r>
          </a:p>
          <a:p>
            <a:r>
              <a:rPr lang="nb-NO" dirty="0"/>
              <a:t>Nettleseren tolker kodene og viser oss det ferdige produktet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19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HTML-elementer: taggen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4000"/>
              </a:lnSpc>
            </a:pPr>
            <a:r>
              <a:rPr lang="nb-NO" altLang="nb-NO" sz="1800" dirty="0"/>
              <a:t>&lt;&gt; forteller oss at dette er en kode, som nettleseren skal gjøre noe med</a:t>
            </a:r>
            <a:br>
              <a:rPr lang="nb-NO" altLang="nb-NO" sz="1800" dirty="0"/>
            </a:br>
            <a:endParaRPr lang="nb-NO" altLang="nb-NO" sz="1800" dirty="0"/>
          </a:p>
          <a:p>
            <a:pPr>
              <a:lnSpc>
                <a:spcPct val="114000"/>
              </a:lnSpc>
            </a:pPr>
            <a:r>
              <a:rPr lang="nb-NO" altLang="nb-NO" sz="1800" dirty="0"/>
              <a:t>uten &lt;&gt; blir teksten framstilt som ren tekst i nettleseren</a:t>
            </a:r>
            <a:br>
              <a:rPr lang="nb-NO" altLang="nb-NO" sz="1800" dirty="0"/>
            </a:br>
            <a:endParaRPr lang="nb-NO" altLang="nb-NO" sz="1800" dirty="0"/>
          </a:p>
          <a:p>
            <a:pPr>
              <a:lnSpc>
                <a:spcPct val="114000"/>
              </a:lnSpc>
            </a:pPr>
            <a:r>
              <a:rPr lang="nb-NO" altLang="nb-NO" sz="1800" dirty="0"/>
              <a:t>Tagger skal alltid avsluttes med &lt;/&gt;, og teksten i en tagg skal skriver med små bokstaver</a:t>
            </a:r>
          </a:p>
          <a:p>
            <a:pPr>
              <a:lnSpc>
                <a:spcPct val="114000"/>
              </a:lnSpc>
            </a:pPr>
            <a:r>
              <a:rPr lang="nb-NO" altLang="nb-NO" sz="1800" dirty="0"/>
              <a:t>Eks:</a:t>
            </a:r>
          </a:p>
          <a:p>
            <a:pPr lvl="1">
              <a:lnSpc>
                <a:spcPct val="114000"/>
              </a:lnSpc>
            </a:pPr>
            <a:r>
              <a:rPr lang="nb-NO" altLang="nb-NO" sz="1500" dirty="0"/>
              <a:t>&lt;html&gt; forteller nettleseren at dette er en html-side, og at den inneholder HTML-koder</a:t>
            </a:r>
          </a:p>
          <a:p>
            <a:pPr lvl="1">
              <a:lnSpc>
                <a:spcPct val="114000"/>
              </a:lnSpc>
            </a:pPr>
            <a:r>
              <a:rPr lang="nb-NO" altLang="nb-NO" sz="1500" dirty="0"/>
              <a:t>&lt;/html&gt; forteller nettleseren at dette er slutten på siden</a:t>
            </a:r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288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nb-NO" dirty="0"/>
              <a:t>element, tagg, attributt, verdi</a:t>
            </a:r>
          </a:p>
          <a:p>
            <a:pPr marL="0" indent="0">
              <a:buNone/>
              <a:defRPr/>
            </a:pPr>
            <a:endParaRPr lang="nb-NO" dirty="0"/>
          </a:p>
          <a:p>
            <a:pPr>
              <a:defRPr/>
            </a:pPr>
            <a:endParaRPr lang="nb-NO" dirty="0"/>
          </a:p>
          <a:p>
            <a:pPr marL="0" indent="0">
              <a:buNone/>
              <a:defRPr/>
            </a:pPr>
            <a:r>
              <a:rPr lang="nb-NO" dirty="0"/>
              <a:t>&lt;a </a:t>
            </a:r>
            <a:r>
              <a:rPr lang="nb-NO" dirty="0" err="1"/>
              <a:t>href</a:t>
            </a:r>
            <a:r>
              <a:rPr lang="nb-NO" dirty="0"/>
              <a:t>=‘’http://’’&gt;Dette er en lenke&lt;/a&gt;</a:t>
            </a:r>
          </a:p>
          <a:p>
            <a:pPr>
              <a:defRPr/>
            </a:pPr>
            <a:endParaRPr lang="nb-NO" dirty="0"/>
          </a:p>
          <a:p>
            <a:pPr marL="0" indent="0">
              <a:buNone/>
              <a:defRPr/>
            </a:pPr>
            <a:endParaRPr lang="nb-NO" dirty="0"/>
          </a:p>
          <a:p>
            <a:pPr marL="0" indent="0">
              <a:buNone/>
              <a:defRPr/>
            </a:pPr>
            <a:endParaRPr lang="nb-NO" dirty="0"/>
          </a:p>
          <a:p>
            <a:pPr>
              <a:defRPr/>
            </a:pPr>
            <a:endParaRPr lang="nb-NO" dirty="0"/>
          </a:p>
        </p:txBody>
      </p:sp>
      <p:sp>
        <p:nvSpPr>
          <p:cNvPr id="2253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HTML-struktur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  <p:sp>
        <p:nvSpPr>
          <p:cNvPr id="22536" name="TekstSylinder 14"/>
          <p:cNvSpPr txBox="1">
            <a:spLocks noChangeArrowheads="1"/>
          </p:cNvSpPr>
          <p:nvPr/>
        </p:nvSpPr>
        <p:spPr bwMode="auto">
          <a:xfrm>
            <a:off x="474480" y="3189077"/>
            <a:ext cx="9144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nb-NO" altLang="nb-NO" sz="1350" dirty="0">
                <a:solidFill>
                  <a:schemeClr val="tx1"/>
                </a:solidFill>
              </a:rPr>
              <a:t>tagg</a:t>
            </a:r>
          </a:p>
        </p:txBody>
      </p:sp>
      <p:sp>
        <p:nvSpPr>
          <p:cNvPr id="22537" name="TekstSylinder 15"/>
          <p:cNvSpPr txBox="1">
            <a:spLocks noChangeArrowheads="1"/>
          </p:cNvSpPr>
          <p:nvPr/>
        </p:nvSpPr>
        <p:spPr bwMode="auto">
          <a:xfrm>
            <a:off x="1339844" y="3260983"/>
            <a:ext cx="1828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cs typeface="Lucida Sans Unicode" pitchFamily="34" charset="0"/>
              </a:defRPr>
            </a:lvl9pPr>
          </a:lstStyle>
          <a:p>
            <a:pPr eaLnBrk="1" hangingPunct="1"/>
            <a:r>
              <a:rPr lang="nb-NO" altLang="nb-NO" sz="1350" dirty="0">
                <a:solidFill>
                  <a:schemeClr val="tx1"/>
                </a:solidFill>
              </a:rPr>
              <a:t>Attributt med verdi</a:t>
            </a:r>
          </a:p>
        </p:txBody>
      </p:sp>
      <p:sp>
        <p:nvSpPr>
          <p:cNvPr id="6" name="Rektangel 5"/>
          <p:cNvSpPr/>
          <p:nvPr/>
        </p:nvSpPr>
        <p:spPr>
          <a:xfrm>
            <a:off x="1380648" y="4069507"/>
            <a:ext cx="482441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b-NO" sz="1350" dirty="0"/>
              <a:t>Element: Hele linjen fra &lt;start&gt; til &lt;/slutt&gt;</a:t>
            </a:r>
          </a:p>
        </p:txBody>
      </p:sp>
      <p:sp>
        <p:nvSpPr>
          <p:cNvPr id="8" name="Avrundet rektangel 7"/>
          <p:cNvSpPr/>
          <p:nvPr/>
        </p:nvSpPr>
        <p:spPr>
          <a:xfrm>
            <a:off x="656102" y="2659903"/>
            <a:ext cx="1919457" cy="347330"/>
          </a:xfrm>
          <a:prstGeom prst="round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0" name="Rett pil 9"/>
          <p:cNvCxnSpPr/>
          <p:nvPr/>
        </p:nvCxnSpPr>
        <p:spPr>
          <a:xfrm flipV="1">
            <a:off x="746940" y="2940709"/>
            <a:ext cx="0" cy="248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vrundet rektangel 18"/>
          <p:cNvSpPr/>
          <p:nvPr/>
        </p:nvSpPr>
        <p:spPr>
          <a:xfrm>
            <a:off x="976330" y="2553459"/>
            <a:ext cx="1492549" cy="496816"/>
          </a:xfrm>
          <a:prstGeom prst="roundRect">
            <a:avLst/>
          </a:prstGeom>
          <a:noFill/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0" name="Rett pil 19"/>
          <p:cNvCxnSpPr/>
          <p:nvPr/>
        </p:nvCxnSpPr>
        <p:spPr>
          <a:xfrm flipV="1">
            <a:off x="1719373" y="3100813"/>
            <a:ext cx="0" cy="24836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vrundet rektangel 20"/>
          <p:cNvSpPr/>
          <p:nvPr/>
        </p:nvSpPr>
        <p:spPr>
          <a:xfrm>
            <a:off x="587253" y="2604753"/>
            <a:ext cx="4289544" cy="431989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Rett pil 11"/>
          <p:cNvCxnSpPr/>
          <p:nvPr/>
        </p:nvCxnSpPr>
        <p:spPr>
          <a:xfrm flipV="1">
            <a:off x="3168644" y="3036743"/>
            <a:ext cx="0" cy="9114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1.staticflickr.com/3/2834/12777921235_350eccd9f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664" y="1594843"/>
            <a:ext cx="3902496" cy="292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8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  <p:bldP spid="6" grpId="0"/>
      <p:bldP spid="8" grpId="0" animBg="1"/>
      <p:bldP spid="19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HTML-elementer: Før innhold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Verdana" pitchFamily="34" charset="0"/>
              <a:buNone/>
            </a:pPr>
            <a:r>
              <a:rPr lang="nb-NO" altLang="nb-NO" sz="1800" b="1" dirty="0">
                <a:solidFill>
                  <a:schemeClr val="accent1"/>
                </a:solidFill>
              </a:rPr>
              <a:t>&lt;!</a:t>
            </a:r>
            <a:r>
              <a:rPr lang="nb-NO" altLang="nb-NO" sz="1800" b="1" dirty="0" err="1">
                <a:solidFill>
                  <a:schemeClr val="accent1"/>
                </a:solidFill>
              </a:rPr>
              <a:t>doctype</a:t>
            </a:r>
            <a:r>
              <a:rPr lang="nb-NO" altLang="nb-NO" sz="1800" b="1" dirty="0">
                <a:solidFill>
                  <a:schemeClr val="accent1"/>
                </a:solidFill>
              </a:rPr>
              <a:t> html&gt; </a:t>
            </a:r>
            <a:r>
              <a:rPr lang="nb-NO" altLang="nb-NO" sz="1800" dirty="0"/>
              <a:t>Forteller nettleseren at her kommer det HTML-kode versjon 5</a:t>
            </a:r>
          </a:p>
          <a:p>
            <a:pPr>
              <a:buFont typeface="Verdana" pitchFamily="34" charset="0"/>
              <a:buNone/>
            </a:pPr>
            <a:endParaRPr lang="nb-NO" altLang="nb-NO" sz="1800" dirty="0"/>
          </a:p>
          <a:p>
            <a:pPr>
              <a:buFont typeface="Verdana" pitchFamily="34" charset="0"/>
              <a:buNone/>
            </a:pPr>
            <a:r>
              <a:rPr lang="nb-NO" altLang="nb-NO" sz="1800" b="1" dirty="0">
                <a:solidFill>
                  <a:schemeClr val="accent1"/>
                </a:solidFill>
              </a:rPr>
              <a:t>&lt;html&gt; </a:t>
            </a:r>
            <a:r>
              <a:rPr lang="nb-NO" altLang="nb-NO" sz="1800" dirty="0"/>
              <a:t>Alt innhold skal begynne og avslutte innenfor dette området </a:t>
            </a:r>
            <a:r>
              <a:rPr lang="nb-NO" altLang="nb-NO" sz="1800" b="1" dirty="0">
                <a:solidFill>
                  <a:schemeClr val="accent1"/>
                </a:solidFill>
              </a:rPr>
              <a:t>&lt;/html&gt;</a:t>
            </a:r>
          </a:p>
          <a:p>
            <a:endParaRPr lang="nb-NO" altLang="nb-NO" sz="1800" dirty="0"/>
          </a:p>
          <a:p>
            <a:r>
              <a:rPr lang="nb-NO" altLang="nb-NO" sz="1800" b="1" dirty="0">
                <a:solidFill>
                  <a:schemeClr val="accent1"/>
                </a:solidFill>
              </a:rPr>
              <a:t>&lt;head&gt; </a:t>
            </a:r>
            <a:r>
              <a:rPr lang="nb-NO" altLang="nb-NO" sz="1800" dirty="0"/>
              <a:t>Her plasserer man </a:t>
            </a:r>
            <a:r>
              <a:rPr lang="nb-NO" altLang="nb-NO" sz="1800" dirty="0">
                <a:hlinkClick r:id="rId2"/>
              </a:rPr>
              <a:t>metadata</a:t>
            </a:r>
            <a:r>
              <a:rPr lang="nb-NO" altLang="nb-NO" sz="1800" dirty="0"/>
              <a:t>, som tittel på siden, lenke til </a:t>
            </a:r>
            <a:r>
              <a:rPr lang="nb-NO" altLang="nb-NO" sz="1800" dirty="0" err="1"/>
              <a:t>stilark</a:t>
            </a:r>
            <a:r>
              <a:rPr lang="nb-NO" altLang="nb-NO" sz="1800" dirty="0"/>
              <a:t>, språk, innhold, tekstkoding med mer </a:t>
            </a:r>
            <a:r>
              <a:rPr lang="nb-NO" altLang="nb-NO" sz="1800" b="1" dirty="0">
                <a:solidFill>
                  <a:schemeClr val="accent1"/>
                </a:solidFill>
              </a:rPr>
              <a:t>&lt;/head&gt;</a:t>
            </a:r>
          </a:p>
          <a:p>
            <a:endParaRPr lang="nb-NO" altLang="nb-NO" sz="1800" dirty="0"/>
          </a:p>
          <a:p>
            <a:pPr marL="0" indent="0">
              <a:buNone/>
            </a:pPr>
            <a:endParaRPr lang="nb-NO" altLang="nb-NO" sz="180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851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HTML-elementer: Før innhold: eksempel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altLang="nb-NO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nb-NO" altLang="nb-NO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nb-NO" altLang="nb-NO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html&gt;</a:t>
            </a:r>
          </a:p>
          <a:p>
            <a:pPr marL="0" indent="0">
              <a:buNone/>
            </a:pPr>
            <a:r>
              <a:rPr lang="nb-NO" altLang="nb-NO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342900" lvl="1" indent="0">
              <a:buNone/>
            </a:pPr>
            <a:r>
              <a:rPr lang="nb-NO" altLang="nb-NO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685800" lvl="2" indent="0">
              <a:buNone/>
            </a:pPr>
            <a:r>
              <a:rPr lang="nb-NO" altLang="nb-N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altLang="nb-NO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b-NO" altLang="nb-N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685800" lvl="2" indent="0">
              <a:buNone/>
            </a:pPr>
            <a:r>
              <a:rPr lang="nb-NO" altLang="nb-N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altLang="nb-NO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b-NO" altLang="nb-NO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42900" lvl="1" indent="0">
              <a:buNone/>
            </a:pPr>
            <a:r>
              <a:rPr lang="nb-NO" altLang="nb-NO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nb-NO" altLang="nb-NO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645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Formatere tekst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&lt;body&gt; </a:t>
            </a:r>
            <a:r>
              <a:rPr lang="nb-NO" altLang="nb-NO" sz="1400" dirty="0"/>
              <a:t>Her begynner dokumentet, det som skal vises </a:t>
            </a:r>
            <a:r>
              <a:rPr lang="nb-NO" altLang="nb-NO" sz="1400" b="1" dirty="0">
                <a:solidFill>
                  <a:schemeClr val="accent1"/>
                </a:solidFill>
              </a:rPr>
              <a:t>&lt;/body&gt;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&lt;h1&gt; </a:t>
            </a:r>
            <a:r>
              <a:rPr lang="nb-NO" altLang="nb-NO" sz="1400" dirty="0"/>
              <a:t>Dette er </a:t>
            </a:r>
            <a:r>
              <a:rPr lang="nb-NO" altLang="nb-NO" sz="1400" dirty="0" err="1"/>
              <a:t>hovedoverskriften</a:t>
            </a:r>
            <a:r>
              <a:rPr lang="nb-NO" altLang="nb-NO" sz="1400" b="1" dirty="0">
                <a:solidFill>
                  <a:schemeClr val="accent1"/>
                </a:solidFill>
              </a:rPr>
              <a:t>&lt;/h1&gt;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&lt;h2&gt; </a:t>
            </a:r>
            <a:r>
              <a:rPr lang="nb-NO" altLang="nb-NO" sz="1400" dirty="0"/>
              <a:t>Dette er en underoverskrift</a:t>
            </a:r>
            <a:r>
              <a:rPr lang="nb-NO" altLang="nb-NO" sz="1400" b="1" dirty="0">
                <a:solidFill>
                  <a:schemeClr val="accent1"/>
                </a:solidFill>
              </a:rPr>
              <a:t>&lt;/h2&gt;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&lt;p&gt;</a:t>
            </a:r>
            <a:r>
              <a:rPr lang="nb-NO" altLang="nb-NO" sz="1400" b="1" dirty="0"/>
              <a:t> </a:t>
            </a:r>
            <a:r>
              <a:rPr lang="nb-NO" altLang="nb-NO" sz="1400" dirty="0"/>
              <a:t>Dette er en brødtekst</a:t>
            </a:r>
            <a:r>
              <a:rPr lang="nb-NO" altLang="nb-NO" sz="1400" b="1" dirty="0">
                <a:solidFill>
                  <a:schemeClr val="accent1"/>
                </a:solidFill>
              </a:rPr>
              <a:t>&lt;/p&gt;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</a:t>
            </a:r>
            <a:r>
              <a:rPr lang="nb-NO" altLang="nb-NO" sz="1400" b="1" dirty="0" err="1">
                <a:solidFill>
                  <a:schemeClr val="accent1"/>
                </a:solidFill>
              </a:rPr>
              <a:t>br</a:t>
            </a:r>
            <a:r>
              <a:rPr lang="nb-NO" altLang="nb-NO" sz="1400" b="1" dirty="0">
                <a:solidFill>
                  <a:schemeClr val="accent1"/>
                </a:solidFill>
              </a:rPr>
              <a:t> /&gt; </a:t>
            </a:r>
            <a:r>
              <a:rPr lang="nb-NO" altLang="nb-NO" sz="1400" dirty="0"/>
              <a:t>Brukes for å sette inn et tvungent linjeskift. (bruk heller &lt;p&gt;)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</a:t>
            </a:r>
            <a:r>
              <a:rPr lang="nb-NO" altLang="nb-NO" sz="1400" b="1" dirty="0" err="1">
                <a:solidFill>
                  <a:schemeClr val="accent1"/>
                </a:solidFill>
              </a:rPr>
              <a:t>strong</a:t>
            </a:r>
            <a:r>
              <a:rPr lang="nb-NO" altLang="nb-NO" sz="1400" b="1" dirty="0">
                <a:solidFill>
                  <a:schemeClr val="accent1"/>
                </a:solidFill>
              </a:rPr>
              <a:t>&gt;</a:t>
            </a:r>
            <a:r>
              <a:rPr lang="nb-NO" altLang="nb-NO" sz="1400" b="1" dirty="0"/>
              <a:t> </a:t>
            </a:r>
            <a:r>
              <a:rPr lang="nb-NO" altLang="nb-NO" sz="1400" dirty="0"/>
              <a:t>Denne teksten blir halvfet</a:t>
            </a:r>
            <a:r>
              <a:rPr lang="nb-NO" altLang="nb-NO" sz="1400" b="1" dirty="0">
                <a:solidFill>
                  <a:schemeClr val="accent1"/>
                </a:solidFill>
              </a:rPr>
              <a:t>&lt;/</a:t>
            </a:r>
            <a:r>
              <a:rPr lang="nb-NO" altLang="nb-NO" sz="1400" b="1" dirty="0" err="1">
                <a:solidFill>
                  <a:schemeClr val="accent1"/>
                </a:solidFill>
              </a:rPr>
              <a:t>strong</a:t>
            </a:r>
            <a:r>
              <a:rPr lang="nb-NO" altLang="nb-NO" sz="1400" b="1" dirty="0">
                <a:solidFill>
                  <a:schemeClr val="accent1"/>
                </a:solidFill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nb-NO" altLang="nb-NO" sz="1400" b="1" dirty="0">
                <a:solidFill>
                  <a:schemeClr val="accent1"/>
                </a:solidFill>
              </a:rPr>
              <a:t>&lt;em&gt;</a:t>
            </a:r>
            <a:r>
              <a:rPr lang="nb-NO" altLang="nb-NO" sz="1400" b="1" dirty="0"/>
              <a:t> </a:t>
            </a:r>
            <a:r>
              <a:rPr lang="nb-NO" altLang="nb-NO" sz="1400" dirty="0"/>
              <a:t>Denne teksten blir kursiv</a:t>
            </a:r>
            <a:r>
              <a:rPr lang="nb-NO" altLang="nb-NO" sz="1400" b="1" dirty="0">
                <a:solidFill>
                  <a:schemeClr val="accent1"/>
                </a:solidFill>
              </a:rPr>
              <a:t>&lt;/em&gt;</a:t>
            </a:r>
            <a:endParaRPr lang="nb-NO" altLang="nb-NO" sz="140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34DF26C4-2343-76FF-4AD1-51D839EC565C}"/>
              </a:ext>
            </a:extLst>
          </p:cNvPr>
          <p:cNvSpPr txBox="1"/>
          <p:nvPr/>
        </p:nvSpPr>
        <p:spPr>
          <a:xfrm>
            <a:off x="6544584" y="1694587"/>
            <a:ext cx="2133600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b-NO" b="1" dirty="0"/>
              <a:t>W3schools:</a:t>
            </a:r>
            <a:endParaRPr lang="nb-NO" b="1" dirty="0">
              <a:hlinkClick r:id="rId2"/>
            </a:endParaRPr>
          </a:p>
          <a:p>
            <a:endParaRPr lang="nb-NO" dirty="0">
              <a:hlinkClick r:id="rId2"/>
            </a:endParaRPr>
          </a:p>
          <a:p>
            <a:r>
              <a:rPr lang="nb-NO" dirty="0">
                <a:hlinkClick r:id="rId2"/>
              </a:rPr>
              <a:t>Overskrifter</a:t>
            </a:r>
            <a:endParaRPr lang="nb-NO" dirty="0"/>
          </a:p>
          <a:p>
            <a:r>
              <a:rPr lang="nb-NO" dirty="0">
                <a:hlinkClick r:id="rId3"/>
              </a:rPr>
              <a:t>Brødtekst</a:t>
            </a:r>
            <a:endParaRPr lang="nb-NO" dirty="0"/>
          </a:p>
          <a:p>
            <a:r>
              <a:rPr lang="nb-NO" dirty="0">
                <a:hlinkClick r:id="rId4"/>
              </a:rPr>
              <a:t>Formatering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08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Tekst – eksempel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html&gt;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342900" lvl="1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min første nettside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342900" lvl="1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342900" lvl="1" indent="0">
              <a:lnSpc>
                <a:spcPct val="114000"/>
              </a:lnSpc>
              <a:buNone/>
            </a:pPr>
            <a:endParaRPr lang="nb-NO" altLang="nb-NO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&lt;h1&gt;Hei, verden!&lt;/h1&gt;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&lt;p&gt;Dette er et eksempel på brødtekst. &lt;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/&gt; I &lt;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&gt;gamle dager&lt;/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 var det denne teksten som ga &lt;em&gt;mat på bordet&lt;/em&gt;, da man fikk betalt pr ord&lt;/p&gt;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&lt;h2&gt;Hei, igjen! En litt mindre tittel denne gang&lt;/h2&gt;</a:t>
            </a:r>
          </a:p>
          <a:p>
            <a:pPr marL="685800" lvl="2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&lt;p&gt;Etter en tittel må det følge med litt mer tekst, ellers ser det rart ut&lt;/p&gt;</a:t>
            </a:r>
          </a:p>
          <a:p>
            <a:pPr marL="342900" lvl="1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lnSpc>
                <a:spcPct val="114000"/>
              </a:lnSpc>
              <a:buNone/>
            </a:pPr>
            <a:endParaRPr lang="nb-NO" altLang="nb-NO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4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 dag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Introduksjon til </a:t>
            </a:r>
            <a:r>
              <a:rPr lang="nb-NO" b="1" dirty="0"/>
              <a:t>html</a:t>
            </a:r>
            <a:endParaRPr lang="nb-NO" dirty="0"/>
          </a:p>
          <a:p>
            <a:pPr lvl="1"/>
            <a:r>
              <a:rPr lang="nb-NO" sz="1800" dirty="0"/>
              <a:t>Struktur/oppbygging</a:t>
            </a:r>
          </a:p>
          <a:p>
            <a:pPr lvl="1"/>
            <a:r>
              <a:rPr lang="nb-NO" sz="1800" dirty="0"/>
              <a:t>Metadata</a:t>
            </a:r>
          </a:p>
          <a:p>
            <a:pPr lvl="1"/>
            <a:r>
              <a:rPr lang="nb-NO" sz="1800" dirty="0"/>
              <a:t>Grunnleggende tekstelementer</a:t>
            </a:r>
          </a:p>
          <a:p>
            <a:pPr lvl="1"/>
            <a:r>
              <a:rPr lang="nb-NO" sz="1800" dirty="0"/>
              <a:t>Lister</a:t>
            </a:r>
          </a:p>
          <a:p>
            <a:pPr lvl="1"/>
            <a:r>
              <a:rPr lang="nb-NO" sz="1800" dirty="0"/>
              <a:t>Bilder</a:t>
            </a:r>
          </a:p>
          <a:p>
            <a:pPr lvl="1"/>
            <a:r>
              <a:rPr lang="nb-NO" sz="1800" dirty="0"/>
              <a:t>Lenker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</a:t>
            </a:fld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D688BFE-05C1-50C3-5265-A20E14DD7C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b-NO" dirty="0"/>
              <a:t>Introduksjon til </a:t>
            </a:r>
            <a:r>
              <a:rPr lang="nb-NO" b="1" dirty="0"/>
              <a:t>CSS</a:t>
            </a:r>
          </a:p>
          <a:p>
            <a:pPr lvl="1"/>
            <a:r>
              <a:rPr lang="nb-NO" dirty="0"/>
              <a:t>Struktur</a:t>
            </a:r>
          </a:p>
          <a:p>
            <a:pPr lvl="1"/>
            <a:r>
              <a:rPr lang="nb-NO" dirty="0"/>
              <a:t>Grunnleggende kommandoer</a:t>
            </a:r>
          </a:p>
          <a:p>
            <a:pPr lvl="1"/>
            <a:r>
              <a:rPr lang="nb-NO" dirty="0"/>
              <a:t>Posisjonering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24FD0D0-BA85-56C2-20E5-3D205745F8BA}"/>
              </a:ext>
            </a:extLst>
          </p:cNvPr>
          <p:cNvSpPr txBox="1"/>
          <p:nvPr/>
        </p:nvSpPr>
        <p:spPr>
          <a:xfrm>
            <a:off x="4955663" y="3197825"/>
            <a:ext cx="3662286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br>
              <a:rPr lang="nb-NO" dirty="0"/>
            </a:br>
            <a:r>
              <a:rPr lang="nb-NO" dirty="0"/>
              <a:t>Se «filer» i Canvas for ulike eksempler på HTML og CSS. Tomme «skall» som kan videreutvikles</a:t>
            </a:r>
            <a:br>
              <a:rPr lang="nb-NO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27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>
                <a:hlinkClick r:id="rId2"/>
              </a:rPr>
              <a:t>Kommentere koden	</a:t>
            </a:r>
            <a:endParaRPr lang="nb-NO" altLang="nb-NO" dirty="0"/>
          </a:p>
        </p:txBody>
      </p:sp>
      <p:sp>
        <p:nvSpPr>
          <p:cNvPr id="28675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altLang="nb-NO" b="1" dirty="0">
                <a:solidFill>
                  <a:schemeClr val="accent1"/>
                </a:solidFill>
              </a:rPr>
              <a:t>&lt;!--   --&gt;</a:t>
            </a:r>
          </a:p>
          <a:p>
            <a:endParaRPr lang="nb-NO" altLang="nb-NO" b="1" dirty="0"/>
          </a:p>
          <a:p>
            <a:r>
              <a:rPr lang="nb-NO" altLang="nb-NO" b="1" dirty="0">
                <a:solidFill>
                  <a:schemeClr val="accent1"/>
                </a:solidFill>
              </a:rPr>
              <a:t>&lt;!--</a:t>
            </a:r>
            <a:r>
              <a:rPr lang="nb-NO" altLang="nb-NO" dirty="0"/>
              <a:t> Dette er en kommentar. Her skriver man for eksempel hva som kommer senere i koden </a:t>
            </a:r>
            <a:r>
              <a:rPr lang="nb-NO" altLang="nb-NO" b="1" dirty="0">
                <a:solidFill>
                  <a:schemeClr val="accent1"/>
                </a:solidFill>
              </a:rPr>
              <a:t>--&gt;</a:t>
            </a:r>
          </a:p>
          <a:p>
            <a:endParaRPr lang="nb-NO" altLang="nb-NO" dirty="0"/>
          </a:p>
          <a:p>
            <a:r>
              <a:rPr lang="nb-NO" altLang="nb-NO" dirty="0"/>
              <a:t>Kommentarer vises ikke i nettleseren. Brukes for å holde oversikten over dokumentet, og å forklare andre hva som skjer.</a:t>
            </a:r>
          </a:p>
          <a:p>
            <a:endParaRPr lang="nb-NO" altLang="nb-NO" dirty="0"/>
          </a:p>
          <a:p>
            <a:r>
              <a:rPr lang="nb-NO" altLang="nb-NO" dirty="0"/>
              <a:t>Kan også brukes for å se hva som skjer hvis man fjerner noe av koden:</a:t>
            </a:r>
          </a:p>
          <a:p>
            <a:pPr lvl="1"/>
            <a:r>
              <a:rPr lang="nb-NO" altLang="nb-NO" b="1" dirty="0">
                <a:solidFill>
                  <a:schemeClr val="accent1"/>
                </a:solidFill>
              </a:rPr>
              <a:t>&lt;!-- &lt;</a:t>
            </a:r>
            <a:r>
              <a:rPr lang="nb-NO" altLang="nb-NO" b="1" dirty="0" err="1">
                <a:solidFill>
                  <a:schemeClr val="accent1"/>
                </a:solidFill>
              </a:rPr>
              <a:t>img</a:t>
            </a:r>
            <a:r>
              <a:rPr lang="nb-NO" altLang="nb-NO" b="1" dirty="0">
                <a:solidFill>
                  <a:schemeClr val="accent1"/>
                </a:solidFill>
              </a:rPr>
              <a:t> </a:t>
            </a:r>
            <a:r>
              <a:rPr lang="nb-NO" altLang="nb-NO" b="1" dirty="0" err="1">
                <a:solidFill>
                  <a:schemeClr val="accent1"/>
                </a:solidFill>
              </a:rPr>
              <a:t>src</a:t>
            </a:r>
            <a:r>
              <a:rPr lang="nb-NO" altLang="nb-NO" b="1" dirty="0">
                <a:solidFill>
                  <a:schemeClr val="accent1"/>
                </a:solidFill>
              </a:rPr>
              <a:t>=‘’’’/&gt; Prøver hvordan det ser ut uten bildet   --&gt;</a:t>
            </a:r>
          </a:p>
          <a:p>
            <a:pPr lvl="1"/>
            <a:endParaRPr lang="nb-NO" altLang="nb-NO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60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56103" y="428161"/>
            <a:ext cx="7961846" cy="857250"/>
          </a:xfrm>
        </p:spPr>
        <p:txBody>
          <a:bodyPr anchor="ctr">
            <a:normAutofit/>
          </a:bodyPr>
          <a:lstStyle/>
          <a:p>
            <a:r>
              <a:rPr lang="nb-NO" altLang="nb-NO" dirty="0">
                <a:hlinkClick r:id="rId3"/>
              </a:rPr>
              <a:t>Bilder</a:t>
            </a:r>
            <a:endParaRPr lang="nb-NO" altLang="nb-N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405F81-146A-23B7-1CF9-820882B8D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7253" y="1674004"/>
            <a:ext cx="3944079" cy="2691833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>
          <a:xfrm>
            <a:off x="6851560" y="4834789"/>
            <a:ext cx="2133600" cy="1596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D78F28-9DEB-4C35-AA23-08574CA5C3E8}" type="slidenum">
              <a:rPr lang="nb-NO" smtClean="0"/>
              <a:pPr>
                <a:spcAft>
                  <a:spcPts val="600"/>
                </a:spcAft>
                <a:defRPr/>
              </a:pPr>
              <a:t>21</a:t>
            </a:fld>
            <a:endParaRPr lang="nb-NO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3"/>
          </p:nvPr>
        </p:nvSpPr>
        <p:spPr>
          <a:xfrm>
            <a:off x="4673870" y="711976"/>
            <a:ext cx="3944079" cy="37330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altLang="nb-NO" b="1" dirty="0"/>
              <a:t>&lt;</a:t>
            </a:r>
            <a:r>
              <a:rPr lang="nb-NO" altLang="nb-NO" b="1" dirty="0" err="1"/>
              <a:t>img</a:t>
            </a:r>
            <a:r>
              <a:rPr lang="nb-NO" altLang="nb-NO" b="1" dirty="0"/>
              <a:t> </a:t>
            </a:r>
            <a:r>
              <a:rPr lang="nb-NO" altLang="nb-NO" b="1" dirty="0" err="1"/>
              <a:t>src</a:t>
            </a:r>
            <a:r>
              <a:rPr lang="nb-NO" altLang="nb-NO" b="1" dirty="0"/>
              <a:t>=”[</a:t>
            </a:r>
            <a:r>
              <a:rPr lang="nb-NO" altLang="nb-NO" b="1" dirty="0" err="1"/>
              <a:t>lenke_til_bilde</a:t>
            </a:r>
            <a:r>
              <a:rPr lang="nb-NO" altLang="nb-NO" b="1" dirty="0"/>
              <a:t>]” /&gt;</a:t>
            </a:r>
          </a:p>
          <a:p>
            <a:pPr>
              <a:lnSpc>
                <a:spcPct val="90000"/>
              </a:lnSpc>
            </a:pPr>
            <a:endParaRPr lang="nb-NO" altLang="nb-NO" sz="1100" dirty="0"/>
          </a:p>
          <a:p>
            <a:pPr>
              <a:lnSpc>
                <a:spcPct val="90000"/>
              </a:lnSpc>
            </a:pPr>
            <a:r>
              <a:rPr lang="nb-NO" altLang="nb-NO" sz="1400" dirty="0"/>
              <a:t>Sett inn bilde fra samme server og mappe: </a:t>
            </a:r>
          </a:p>
          <a:p>
            <a:pPr marL="244475" lvl="1" indent="0">
              <a:lnSpc>
                <a:spcPct val="90000"/>
              </a:lnSpc>
              <a:buNone/>
            </a:pP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altLang="nb-NO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nb-NO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=”bilde.jpg” /&gt;</a:t>
            </a:r>
          </a:p>
          <a:p>
            <a:pPr marL="244475" lvl="1" indent="0">
              <a:lnSpc>
                <a:spcPct val="90000"/>
              </a:lnSpc>
              <a:buNone/>
            </a:pPr>
            <a:endParaRPr lang="nb-NO" altLang="nb-NO" sz="1100" dirty="0"/>
          </a:p>
          <a:p>
            <a:pPr>
              <a:lnSpc>
                <a:spcPct val="90000"/>
              </a:lnSpc>
            </a:pPr>
            <a:r>
              <a:rPr lang="nb-NO" altLang="nb-NO" sz="1400" dirty="0"/>
              <a:t>Sett inn bilde fra samme server og en undermappe: </a:t>
            </a:r>
          </a:p>
          <a:p>
            <a:pPr marL="244475" lvl="1" indent="0">
              <a:lnSpc>
                <a:spcPct val="90000"/>
              </a:lnSpc>
              <a:buNone/>
            </a:pP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altLang="nb-NO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nb-NO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nb-NO" altLang="nb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=”bilder/bilde.jpg” /&gt;</a:t>
            </a:r>
          </a:p>
          <a:p>
            <a:pPr marL="244475" lvl="1" indent="0">
              <a:lnSpc>
                <a:spcPct val="90000"/>
              </a:lnSpc>
              <a:buNone/>
            </a:pPr>
            <a:endParaRPr lang="nb-NO" altLang="nb-NO" sz="1100" dirty="0"/>
          </a:p>
          <a:p>
            <a:pPr>
              <a:lnSpc>
                <a:spcPct val="90000"/>
              </a:lnSpc>
            </a:pPr>
            <a:r>
              <a:rPr lang="nb-NO" altLang="nb-NO" sz="1400" dirty="0"/>
              <a:t>Sett inn bilde fra eksternt nettsted :</a:t>
            </a:r>
          </a:p>
          <a:p>
            <a:pPr lvl="1">
              <a:lnSpc>
                <a:spcPct val="90000"/>
              </a:lnSpc>
            </a:pP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nb-NO" alt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=" https://s3.amazonaws.com/www.bikerumor.com/wp-content/uploads/2021/10/25193801/2022-Canyon-Spectral-trail-all-mountain-bike-family-expands-to-include-275-Mullet-29er_carbon-or-alloy_photo-by-Roo-Fowler_Spectral-CF-8-29-carryover.jpg"/&gt;</a:t>
            </a:r>
          </a:p>
        </p:txBody>
      </p:sp>
    </p:spTree>
    <p:extLst>
      <p:ext uri="{BB962C8B-B14F-4D97-AF65-F5344CB8AC3E}">
        <p14:creationId xmlns:p14="http://schemas.microsoft.com/office/powerpoint/2010/main" val="268987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altLang="nb-NO" dirty="0"/>
              <a:t>Attributter (egenskaper)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altLang="nb-NO" sz="1500" dirty="0"/>
              <a:t>De fleste HTML-tagger kan utvides med </a:t>
            </a:r>
            <a:r>
              <a:rPr lang="nb-NO" altLang="nb-NO" sz="1500" dirty="0">
                <a:hlinkClick r:id="rId2"/>
              </a:rPr>
              <a:t>attributter</a:t>
            </a:r>
            <a:endParaRPr lang="nb-NO" altLang="nb-NO" sz="1500" dirty="0"/>
          </a:p>
          <a:p>
            <a:endParaRPr lang="nb-NO" altLang="nb-NO" sz="1500" dirty="0"/>
          </a:p>
          <a:p>
            <a:r>
              <a:rPr lang="nb-NO" altLang="nb-NO" sz="1500" dirty="0"/>
              <a:t>Attributter brukes for å definere ulike egenskaper, som størrelse, lenkemål mm.</a:t>
            </a:r>
          </a:p>
          <a:p>
            <a:pPr lvl="1"/>
            <a:r>
              <a:rPr lang="nb-NO" altLang="nb-NO" sz="1500" dirty="0"/>
              <a:t>Eksempel: </a:t>
            </a:r>
          </a:p>
          <a:p>
            <a:pPr lvl="1"/>
            <a:r>
              <a:rPr lang="nb-NO" altLang="nb-NO" sz="1500" dirty="0">
                <a:solidFill>
                  <a:schemeClr val="accent1"/>
                </a:solidFill>
              </a:rPr>
              <a:t>&lt;</a:t>
            </a:r>
            <a:r>
              <a:rPr lang="nb-NO" altLang="nb-NO" sz="1500" dirty="0" err="1">
                <a:solidFill>
                  <a:schemeClr val="accent1"/>
                </a:solidFill>
              </a:rPr>
              <a:t>img</a:t>
            </a:r>
            <a:r>
              <a:rPr lang="nb-NO" altLang="nb-NO" sz="1500" dirty="0">
                <a:solidFill>
                  <a:schemeClr val="accent1"/>
                </a:solidFill>
              </a:rPr>
              <a:t> </a:t>
            </a:r>
            <a:r>
              <a:rPr lang="nb-NO" altLang="nb-NO" sz="1500" dirty="0" err="1">
                <a:solidFill>
                  <a:schemeClr val="accent1"/>
                </a:solidFill>
              </a:rPr>
              <a:t>src</a:t>
            </a:r>
            <a:r>
              <a:rPr lang="nb-NO" altLang="nb-NO" sz="1500" dirty="0">
                <a:solidFill>
                  <a:schemeClr val="accent1"/>
                </a:solidFill>
              </a:rPr>
              <a:t>=”[</a:t>
            </a:r>
            <a:r>
              <a:rPr lang="nb-NO" altLang="nb-NO" sz="1500" dirty="0" err="1">
                <a:solidFill>
                  <a:schemeClr val="accent1"/>
                </a:solidFill>
              </a:rPr>
              <a:t>lenke_til_bilde</a:t>
            </a:r>
            <a:r>
              <a:rPr lang="nb-NO" altLang="nb-NO" sz="1500" dirty="0">
                <a:solidFill>
                  <a:schemeClr val="accent1"/>
                </a:solidFill>
              </a:rPr>
              <a:t>]” alt=”dette er tekst som beskriver bildet” /&gt;</a:t>
            </a:r>
          </a:p>
          <a:p>
            <a:pPr lvl="1"/>
            <a:r>
              <a:rPr lang="nb-NO" altLang="nb-NO" sz="1500" dirty="0"/>
              <a:t>SRC – Source – altså hvor vi finner bildet som skal hentes inn</a:t>
            </a:r>
          </a:p>
          <a:p>
            <a:pPr lvl="1"/>
            <a:r>
              <a:rPr lang="nb-NO" altLang="nb-NO" sz="1500" dirty="0"/>
              <a:t>Alt – alternative – Forklarende tekst SKAL alltid brukes. </a:t>
            </a:r>
          </a:p>
          <a:p>
            <a:pPr lvl="1"/>
            <a:endParaRPr lang="nb-NO" altLang="nb-NO" sz="1500" dirty="0"/>
          </a:p>
          <a:p>
            <a:r>
              <a:rPr lang="nb-NO" altLang="nb-NO" sz="1500" dirty="0">
                <a:hlinkClick r:id="rId3"/>
              </a:rPr>
              <a:t>Oversikt over alle attributter</a:t>
            </a:r>
            <a:endParaRPr lang="nb-NO" altLang="nb-NO" sz="1500" dirty="0"/>
          </a:p>
          <a:p>
            <a:endParaRPr lang="nb-NO" altLang="nb-NO" sz="1500" dirty="0"/>
          </a:p>
          <a:p>
            <a:endParaRPr lang="nb-NO" altLang="nb-NO" sz="1500" dirty="0"/>
          </a:p>
          <a:p>
            <a:endParaRPr lang="nb-NO" altLang="nb-NO" sz="1500" dirty="0"/>
          </a:p>
          <a:p>
            <a:pPr lvl="1"/>
            <a:endParaRPr lang="nb-NO" altLang="nb-NO" sz="135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22</a:t>
            </a:fld>
            <a:endParaRPr lang="nb-NO"/>
          </a:p>
        </p:txBody>
      </p:sp>
      <p:pic>
        <p:nvPicPr>
          <p:cNvPr id="5" name="Plassholder for bilde 4" descr="Et bilde som inneholder tekst, elektronikk&#10;&#10;https://pix4free.org/photo/11535/attribute.html">
            <a:extLst>
              <a:ext uri="{FF2B5EF4-FFF2-40B4-BE49-F238E27FC236}">
                <a16:creationId xmlns:a16="http://schemas.microsoft.com/office/drawing/2014/main" id="{BFD33B63-8767-07E9-8297-B00AF89BA4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7800" r="5858"/>
          <a:stretch/>
        </p:blipFill>
        <p:spPr>
          <a:xfrm>
            <a:off x="152400" y="165100"/>
            <a:ext cx="3829050" cy="4530585"/>
          </a:xfrm>
        </p:spPr>
      </p:pic>
    </p:spTree>
    <p:extLst>
      <p:ext uri="{BB962C8B-B14F-4D97-AF65-F5344CB8AC3E}">
        <p14:creationId xmlns:p14="http://schemas.microsoft.com/office/powerpoint/2010/main" val="398837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>
                <a:hlinkClick r:id="rId2"/>
              </a:rPr>
              <a:t>Lenker</a:t>
            </a:r>
            <a:endParaRPr lang="nb-NO" altLang="nb-NO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altLang="nb-NO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nb-NO" altLang="nb-NO" sz="2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nb-NO" altLang="nb-NO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=”[lenkemål]”&gt;Navn på lenketekst&lt;/a&gt;</a:t>
            </a:r>
          </a:p>
          <a:p>
            <a:endParaRPr lang="nb-NO" altLang="nb-NO" sz="1800" dirty="0"/>
          </a:p>
          <a:p>
            <a:r>
              <a:rPr lang="nb-NO" altLang="nb-NO" sz="1800" dirty="0"/>
              <a:t>Eks:</a:t>
            </a:r>
          </a:p>
          <a:p>
            <a:pPr lvl="1"/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="http://www.vg.no"&gt; 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vg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nett&lt;/a&gt;	</a:t>
            </a:r>
            <a:r>
              <a:rPr lang="nb-NO" altLang="nb-NO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</a:t>
            </a:r>
            <a:r>
              <a:rPr lang="nb-NO" altLang="nb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eksternt nettsted</a:t>
            </a:r>
            <a:endParaRPr lang="nb-NO" altLang="nb-NO" sz="1600" dirty="0">
              <a:latin typeface="+mn-lt"/>
              <a:cs typeface="Courier New" panose="02070309020205020404" pitchFamily="49" charset="0"/>
            </a:endParaRPr>
          </a:p>
          <a:p>
            <a:pPr lvl="1"/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=”#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om_meg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”&gt;om meg&lt;/a&gt; 			</a:t>
            </a:r>
            <a:r>
              <a:rPr lang="nb-NO" altLang="nb-NO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annet, navngitt sted på samme side*</a:t>
            </a:r>
            <a:endParaRPr lang="nb-NO" altLang="nb-NO" sz="1600" dirty="0">
              <a:latin typeface="+mn-lt"/>
              <a:cs typeface="Courier New" panose="02070309020205020404" pitchFamily="49" charset="0"/>
            </a:endParaRPr>
          </a:p>
          <a:p>
            <a:pPr lvl="1"/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=”om_meg.html”&gt;om meg&lt;/a&gt; 		</a:t>
            </a:r>
            <a:r>
              <a:rPr lang="nb-NO" altLang="nb-NO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annen HTML-side i samme mappe</a:t>
            </a:r>
            <a:endParaRPr lang="nb-NO" altLang="nb-NO" sz="1600" dirty="0">
              <a:latin typeface="+mn-lt"/>
              <a:cs typeface="Courier New" panose="02070309020205020404" pitchFamily="49" charset="0"/>
            </a:endParaRPr>
          </a:p>
          <a:p>
            <a:pPr lvl="1"/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nb-NO" altLang="nb-NO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nb-NO" altLang="nb-NO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=”mailto:nn@usn.no”&gt;e-post&lt;/a&gt;	</a:t>
            </a:r>
            <a:r>
              <a:rPr lang="nb-NO" altLang="nb-NO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</a:t>
            </a:r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epost</a:t>
            </a:r>
          </a:p>
          <a:p>
            <a:pPr lvl="1"/>
            <a:endParaRPr lang="nb-NO" altLang="nb-NO" sz="1600" dirty="0">
              <a:latin typeface="+mn-lt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lvl="1"/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</a:rPr>
              <a:t>*navngitte elementer/</a:t>
            </a:r>
            <a:r>
              <a:rPr lang="nb-NO" altLang="nb-NO" sz="1600" dirty="0">
                <a:latin typeface="+mn-lt"/>
                <a:cs typeface="Courier New" panose="02070309020205020404" pitchFamily="49" charset="0"/>
                <a:sym typeface="Wingdings" panose="05000000000000000000" pitchFamily="2" charset="2"/>
                <a:hlinkClick r:id="rId3"/>
              </a:rPr>
              <a:t>ankerpunkt</a:t>
            </a:r>
            <a:endParaRPr lang="nb-NO" altLang="nb-NO" sz="1600" dirty="0">
              <a:latin typeface="+mn-lt"/>
              <a:cs typeface="Courier New" panose="02070309020205020404" pitchFamily="49" charset="0"/>
            </a:endParaRPr>
          </a:p>
          <a:p>
            <a:pPr lvl="1"/>
            <a:endParaRPr lang="nb-NO" altLang="nb-NO" sz="135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57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hlinkClick r:id="rId3"/>
              </a:rPr>
              <a:t>Lister</a:t>
            </a:r>
            <a:r>
              <a:rPr lang="nb-NO" dirty="0"/>
              <a:t> – Tre ulike typer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nb-NO" dirty="0"/>
              <a:t>An </a:t>
            </a:r>
            <a:r>
              <a:rPr lang="nb-NO" dirty="0" err="1"/>
              <a:t>unordered</a:t>
            </a:r>
            <a:r>
              <a:rPr lang="nb-NO" dirty="0"/>
              <a:t> list (kulepunkter)</a:t>
            </a: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An ordered list (</a:t>
            </a:r>
            <a:r>
              <a:rPr lang="en-US" dirty="0" err="1"/>
              <a:t>nummerert</a:t>
            </a:r>
            <a:r>
              <a:rPr lang="en-US" dirty="0"/>
              <a:t>)</a:t>
            </a:r>
          </a:p>
          <a:p>
            <a:pPr marL="385763" indent="-385763">
              <a:buFont typeface="+mj-lt"/>
              <a:buAutoNum type="arabicPeriod"/>
            </a:pPr>
            <a:r>
              <a:rPr lang="nb-NO" dirty="0"/>
              <a:t>Definition list (Definisjonsliste – med innrykk)</a:t>
            </a:r>
          </a:p>
          <a:p>
            <a:pPr marL="385763" indent="-385763">
              <a:buFont typeface="+mj-lt"/>
              <a:buAutoNum type="arabicPeriod"/>
            </a:pPr>
            <a:endParaRPr lang="nb-NO" dirty="0"/>
          </a:p>
          <a:p>
            <a:pPr marL="0" indent="0">
              <a:buNone/>
            </a:pPr>
            <a:r>
              <a:rPr lang="nb-NO" dirty="0"/>
              <a:t>Nesting av lister (lister inni lister)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001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An </a:t>
            </a:r>
            <a:r>
              <a:rPr lang="nb-NO" b="1" dirty="0" err="1"/>
              <a:t>unordered</a:t>
            </a:r>
            <a:r>
              <a:rPr lang="nb-NO" b="1" dirty="0"/>
              <a:t> list: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sz="3600" dirty="0"/>
              <a:t>List item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sz="3600" dirty="0"/>
              <a:t>List item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sz="3600" dirty="0"/>
              <a:t>List item</a:t>
            </a:r>
          </a:p>
          <a:p>
            <a:endParaRPr lang="nb-NO" sz="360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25</a:t>
            </a:fld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4297469" y="1717670"/>
            <a:ext cx="4320480" cy="17081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&lt;ul&gt;</a:t>
            </a:r>
          </a:p>
          <a:p>
            <a:r>
              <a:rPr lang="it-IT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&lt;li&gt;List item&lt;/li&gt;</a:t>
            </a:r>
          </a:p>
          <a:p>
            <a:r>
              <a:rPr lang="it-IT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&lt;li&gt;List item&lt;/li&gt;</a:t>
            </a:r>
          </a:p>
          <a:p>
            <a:r>
              <a:rPr lang="it-IT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&lt;li&gt;List item&lt;/li&gt;</a:t>
            </a:r>
          </a:p>
          <a:p>
            <a:r>
              <a:rPr lang="it-IT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  <a:endParaRPr lang="nb-NO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0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 ordered list: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The first list item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The second list item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The third list item</a:t>
            </a:r>
          </a:p>
          <a:p>
            <a:endParaRPr lang="nb-NO" sz="240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26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4297469" y="1592757"/>
            <a:ext cx="4320480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&lt;li&gt;The first list item&lt;/li&gt;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&lt;li&gt;The second list item&lt;/li&gt;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&lt;li&gt;The third list item&lt;/li&gt;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2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HTML Definition Lists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Fotball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En </a:t>
            </a:r>
            <a:r>
              <a:rPr lang="en-US" dirty="0" err="1"/>
              <a:t>ballidrett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Friidrett</a:t>
            </a:r>
            <a:endParaRPr lang="en-US" dirty="0"/>
          </a:p>
          <a:p>
            <a:pPr marL="342900" lvl="1" indent="0">
              <a:buNone/>
            </a:pPr>
            <a:r>
              <a:rPr lang="nb-NO" sz="1800" dirty="0"/>
              <a:t>En idrett med ulike øvelser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27</a:t>
            </a:fld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4324277" y="1594843"/>
            <a:ext cx="4482498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&lt;dl&gt;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&gt;Fotball&lt;/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&gt;En ballidrett&lt;/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&gt;Friidrett&lt;/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&gt;En idrett med ulike øvelser&lt;/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&lt;/dl&gt;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Nesting av lister</a:t>
            </a:r>
            <a:br>
              <a:rPr lang="nb-NO" dirty="0"/>
            </a:b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28</a:t>
            </a:fld>
            <a:endParaRPr lang="nb-NO"/>
          </a:p>
        </p:txBody>
      </p:sp>
      <p:sp>
        <p:nvSpPr>
          <p:cNvPr id="6" name="Plassholder for innhold 5"/>
          <p:cNvSpPr>
            <a:spLocks noGrp="1"/>
          </p:cNvSpPr>
          <p:nvPr>
            <p:ph idx="1"/>
          </p:nvPr>
        </p:nvSpPr>
        <p:spPr>
          <a:xfrm>
            <a:off x="5726547" y="1063229"/>
            <a:ext cx="2891402" cy="36979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1" indent="0">
              <a:buNone/>
            </a:pPr>
            <a:r>
              <a:rPr lang="it-IT" sz="1350" dirty="0"/>
              <a:t>&lt;ol&gt;</a:t>
            </a:r>
          </a:p>
          <a:p>
            <a:pPr marL="342900" lvl="1" indent="0">
              <a:buNone/>
            </a:pPr>
            <a:r>
              <a:rPr lang="it-IT" sz="1350" dirty="0"/>
              <a:t>  &lt;li&gt;Coffee&lt;/li&gt;</a:t>
            </a:r>
          </a:p>
          <a:p>
            <a:pPr marL="342900" lvl="1" indent="0">
              <a:buNone/>
            </a:pPr>
            <a:r>
              <a:rPr lang="it-IT" sz="1350" dirty="0"/>
              <a:t>  &lt;li&gt;black hot drink</a:t>
            </a:r>
          </a:p>
          <a:p>
            <a:pPr marL="342900" lvl="1" indent="0">
              <a:buNone/>
            </a:pPr>
            <a:r>
              <a:rPr lang="it-IT" sz="1350" dirty="0"/>
              <a:t>    &lt;ol&gt;</a:t>
            </a:r>
          </a:p>
          <a:p>
            <a:pPr marL="342900" lvl="1" indent="0">
              <a:buNone/>
            </a:pPr>
            <a:r>
              <a:rPr lang="it-IT" sz="1350" dirty="0"/>
              <a:t>      &lt;li&gt;Nivå 1.1&lt;/li&gt;</a:t>
            </a:r>
          </a:p>
          <a:p>
            <a:pPr marL="342900" lvl="1" indent="0">
              <a:buNone/>
            </a:pPr>
            <a:r>
              <a:rPr lang="it-IT" sz="1350" dirty="0"/>
              <a:t>      &lt;li&gt;Nivå 1.2</a:t>
            </a:r>
          </a:p>
          <a:p>
            <a:pPr marL="342900" lvl="1" indent="0">
              <a:buNone/>
            </a:pPr>
            <a:r>
              <a:rPr lang="it-IT" sz="1350" dirty="0"/>
              <a:t>        &lt;ol&gt;</a:t>
            </a:r>
          </a:p>
          <a:p>
            <a:pPr marL="342900" lvl="1" indent="0">
              <a:buNone/>
            </a:pPr>
            <a:r>
              <a:rPr lang="it-IT" sz="1350" dirty="0"/>
              <a:t>          &lt;li&gt;Nivå 1.2.1&lt;/li&gt;</a:t>
            </a:r>
          </a:p>
          <a:p>
            <a:pPr marL="342900" lvl="1" indent="0">
              <a:buNone/>
            </a:pPr>
            <a:r>
              <a:rPr lang="it-IT" sz="1350" dirty="0"/>
              <a:t>        &lt;/ol&gt;</a:t>
            </a:r>
          </a:p>
          <a:p>
            <a:pPr marL="342900" lvl="1" indent="0">
              <a:buNone/>
            </a:pPr>
            <a:r>
              <a:rPr lang="it-IT" sz="1350" dirty="0"/>
              <a:t>      &lt;/li&gt;</a:t>
            </a:r>
          </a:p>
          <a:p>
            <a:pPr marL="342900" lvl="1" indent="0">
              <a:buNone/>
            </a:pPr>
            <a:r>
              <a:rPr lang="it-IT" sz="1350" dirty="0"/>
              <a:t>    &lt;/ol&gt;</a:t>
            </a:r>
          </a:p>
          <a:p>
            <a:pPr marL="342900" lvl="1" indent="0">
              <a:buNone/>
            </a:pPr>
            <a:r>
              <a:rPr lang="it-IT" sz="1350" dirty="0"/>
              <a:t>  &lt;/li&gt;</a:t>
            </a:r>
          </a:p>
          <a:p>
            <a:pPr marL="342900" lvl="1" indent="0">
              <a:buNone/>
            </a:pPr>
            <a:r>
              <a:rPr lang="it-IT" sz="1350" dirty="0"/>
              <a:t>  &lt;li&gt;Milk&lt;/li&gt;</a:t>
            </a:r>
          </a:p>
          <a:p>
            <a:pPr marL="342900" lvl="1" indent="0">
              <a:buNone/>
            </a:pPr>
            <a:r>
              <a:rPr lang="it-IT" sz="1350" dirty="0"/>
              <a:t>  &lt;li&gt;white cold drink&lt;/li&gt;</a:t>
            </a:r>
          </a:p>
          <a:p>
            <a:pPr marL="342900" lvl="1" indent="0">
              <a:buNone/>
            </a:pPr>
            <a:r>
              <a:rPr lang="it-IT" sz="1350" dirty="0"/>
              <a:t>&lt;/ol&gt;</a:t>
            </a:r>
            <a:endParaRPr lang="en-US" sz="135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A9F0B7-B14E-631B-9734-ECAF9AE1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49" y="1755339"/>
            <a:ext cx="3996444" cy="253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9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Tabeller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Kan brukes til så mangt… men skal kun benyttes til framstilling av tabellarisk innhold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29</a:t>
            </a:fld>
            <a:endParaRPr lang="nb-NO"/>
          </a:p>
        </p:txBody>
      </p:sp>
      <p:graphicFrame>
        <p:nvGraphicFramePr>
          <p:cNvPr id="6" name="Tabell 5"/>
          <p:cNvGraphicFramePr>
            <a:graphicFrameLocks noGrp="1"/>
          </p:cNvGraphicFramePr>
          <p:nvPr/>
        </p:nvGraphicFramePr>
        <p:xfrm>
          <a:off x="2357754" y="3435846"/>
          <a:ext cx="3942438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nb-NO" sz="1400" b="1" dirty="0"/>
                        <a:t>Overskrift1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Data1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Data2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r>
                        <a:rPr lang="nb-NO" sz="1400" b="1" dirty="0"/>
                        <a:t>Overskrift2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Data3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Data4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>
            <a:off x="1547664" y="3474118"/>
            <a:ext cx="4860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i="1" dirty="0"/>
              <a:t>Rad</a:t>
            </a:r>
          </a:p>
        </p:txBody>
      </p:sp>
      <p:sp>
        <p:nvSpPr>
          <p:cNvPr id="9" name="TekstSylinder 8"/>
          <p:cNvSpPr txBox="1"/>
          <p:nvPr/>
        </p:nvSpPr>
        <p:spPr>
          <a:xfrm>
            <a:off x="2412998" y="4137924"/>
            <a:ext cx="9181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i="1" dirty="0"/>
              <a:t>Header</a:t>
            </a:r>
          </a:p>
        </p:txBody>
      </p:sp>
      <p:sp>
        <p:nvSpPr>
          <p:cNvPr id="10" name="TekstSylinder 9"/>
          <p:cNvSpPr txBox="1"/>
          <p:nvPr/>
        </p:nvSpPr>
        <p:spPr>
          <a:xfrm>
            <a:off x="5004048" y="4137924"/>
            <a:ext cx="9181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i="1" dirty="0"/>
              <a:t>Data</a:t>
            </a:r>
          </a:p>
        </p:txBody>
      </p:sp>
      <p:cxnSp>
        <p:nvCxnSpPr>
          <p:cNvPr id="16" name="Rett pil 15"/>
          <p:cNvCxnSpPr/>
          <p:nvPr/>
        </p:nvCxnSpPr>
        <p:spPr>
          <a:xfrm>
            <a:off x="2033718" y="3597864"/>
            <a:ext cx="37264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pil 19"/>
          <p:cNvCxnSpPr/>
          <p:nvPr/>
        </p:nvCxnSpPr>
        <p:spPr>
          <a:xfrm flipV="1">
            <a:off x="3059832" y="3992107"/>
            <a:ext cx="0" cy="284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/>
          <p:nvPr/>
        </p:nvCxnSpPr>
        <p:spPr>
          <a:xfrm flipV="1">
            <a:off x="5328084" y="3992106"/>
            <a:ext cx="0" cy="199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Marius Rohde Johannessen, </a:t>
            </a:r>
            <a:r>
              <a:rPr lang="nb-NO" dirty="0" err="1"/>
              <a:t>PhD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nb-NO" sz="1500" dirty="0"/>
              <a:t>Svennebrev mediegrafiker (2000)</a:t>
            </a:r>
          </a:p>
          <a:p>
            <a:pPr>
              <a:defRPr/>
            </a:pPr>
            <a:r>
              <a:rPr lang="nb-NO" sz="1500" dirty="0"/>
              <a:t>Historie grunnfag, </a:t>
            </a:r>
            <a:r>
              <a:rPr lang="nb-NO" sz="1500" dirty="0" err="1"/>
              <a:t>HiBo</a:t>
            </a:r>
            <a:r>
              <a:rPr lang="nb-NO" sz="1500" dirty="0"/>
              <a:t> (2002)</a:t>
            </a:r>
          </a:p>
          <a:p>
            <a:pPr>
              <a:defRPr/>
            </a:pPr>
            <a:r>
              <a:rPr lang="nb-NO" sz="1500" dirty="0"/>
              <a:t>BA Internet Studies, Australia (2005)</a:t>
            </a:r>
          </a:p>
          <a:p>
            <a:pPr>
              <a:defRPr/>
            </a:pPr>
            <a:r>
              <a:rPr lang="nb-NO" sz="1500" dirty="0" err="1"/>
              <a:t>Msc</a:t>
            </a:r>
            <a:r>
              <a:rPr lang="nb-NO" sz="1500" dirty="0"/>
              <a:t> Informasjonssystemer, UiA (2009)</a:t>
            </a:r>
          </a:p>
          <a:p>
            <a:pPr>
              <a:defRPr/>
            </a:pPr>
            <a:r>
              <a:rPr lang="nb-NO" sz="1500" dirty="0" err="1"/>
              <a:t>PhD</a:t>
            </a:r>
            <a:r>
              <a:rPr lang="nb-NO" sz="1500" dirty="0"/>
              <a:t> Informasjonssystemer, UiA (2013)</a:t>
            </a:r>
          </a:p>
          <a:p>
            <a:pPr>
              <a:defRPr/>
            </a:pPr>
            <a:endParaRPr lang="nb-NO" sz="1500" dirty="0"/>
          </a:p>
          <a:p>
            <a:pPr>
              <a:defRPr/>
            </a:pPr>
            <a:r>
              <a:rPr lang="nb-NO" sz="1500" dirty="0"/>
              <a:t>Underviser: </a:t>
            </a:r>
            <a:br>
              <a:rPr lang="nb-NO" sz="1500" dirty="0"/>
            </a:br>
            <a:r>
              <a:rPr lang="nb-NO" sz="1500" dirty="0" err="1"/>
              <a:t>WebSys</a:t>
            </a:r>
            <a:r>
              <a:rPr lang="nb-NO" sz="1500" dirty="0"/>
              <a:t>, prosjektarbeid, Digitalisering og samfunn, digital bærekraft</a:t>
            </a:r>
          </a:p>
          <a:p>
            <a:pPr>
              <a:defRPr/>
            </a:pPr>
            <a:endParaRPr lang="nb-NO" sz="1500" dirty="0"/>
          </a:p>
          <a:p>
            <a:pPr marL="0" indent="0">
              <a:buNone/>
              <a:defRPr/>
            </a:pPr>
            <a:endParaRPr lang="nb-NO" sz="1500" dirty="0"/>
          </a:p>
          <a:p>
            <a:pPr>
              <a:defRPr/>
            </a:pPr>
            <a:r>
              <a:rPr lang="nb-NO" sz="1500" dirty="0"/>
              <a:t>Grafiker og webdesigner i norske lokalaviser (1998-2001, 2005-2007)</a:t>
            </a:r>
          </a:p>
          <a:p>
            <a:pPr>
              <a:defRPr/>
            </a:pPr>
            <a:r>
              <a:rPr lang="nb-NO" sz="1500" dirty="0"/>
              <a:t>Frilans webutvikler (2003-2005)</a:t>
            </a:r>
          </a:p>
          <a:p>
            <a:pPr>
              <a:defRPr/>
            </a:pPr>
            <a:r>
              <a:rPr lang="nb-NO" sz="1500" dirty="0"/>
              <a:t>Forskningsfokus: Digital kommunikasjon i offentlig sektor, Smart </a:t>
            </a:r>
            <a:r>
              <a:rPr lang="nb-NO" sz="1500" dirty="0" err="1"/>
              <a:t>cities</a:t>
            </a:r>
            <a:endParaRPr lang="nb-NO" sz="1350" dirty="0"/>
          </a:p>
          <a:p>
            <a:pPr marL="261938" lvl="1" indent="0">
              <a:buNone/>
              <a:defRPr/>
            </a:pPr>
            <a:endParaRPr lang="nb-NO" sz="1350" dirty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81" y="1594843"/>
            <a:ext cx="2440668" cy="297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045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Tabell-tagger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latin typeface="Courier (W1)" pitchFamily="49" charset="0"/>
              </a:rPr>
              <a:t>&lt;</a:t>
            </a:r>
            <a:r>
              <a:rPr lang="nb-NO" dirty="0" err="1">
                <a:latin typeface="Courier (W1)" pitchFamily="49" charset="0"/>
              </a:rPr>
              <a:t>table</a:t>
            </a:r>
            <a:r>
              <a:rPr lang="nb-NO" dirty="0">
                <a:latin typeface="Courier (W1)" pitchFamily="49" charset="0"/>
              </a:rPr>
              <a:t>&gt; &lt;/</a:t>
            </a:r>
            <a:r>
              <a:rPr lang="nb-NO" dirty="0" err="1">
                <a:latin typeface="Courier (W1)" pitchFamily="49" charset="0"/>
              </a:rPr>
              <a:t>table</a:t>
            </a:r>
            <a:r>
              <a:rPr lang="nb-NO" dirty="0">
                <a:latin typeface="Courier (W1)" pitchFamily="49" charset="0"/>
              </a:rPr>
              <a:t>&gt; </a:t>
            </a:r>
            <a:r>
              <a:rPr lang="nb-NO" dirty="0">
                <a:sym typeface="Wingdings" panose="05000000000000000000" pitchFamily="2" charset="2"/>
              </a:rPr>
              <a:t> 	Start/avslutt tabell</a:t>
            </a:r>
          </a:p>
          <a:p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&lt;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tr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 &lt;/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tr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	</a:t>
            </a:r>
            <a:r>
              <a:rPr lang="nb-NO" dirty="0">
                <a:sym typeface="Wingdings" panose="05000000000000000000" pitchFamily="2" charset="2"/>
              </a:rPr>
              <a:t>			Start/avslutt en rad</a:t>
            </a:r>
          </a:p>
          <a:p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&lt;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th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 &lt;/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th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	</a:t>
            </a:r>
            <a:r>
              <a:rPr lang="nb-NO" dirty="0">
                <a:sym typeface="Wingdings" panose="05000000000000000000" pitchFamily="2" charset="2"/>
              </a:rPr>
              <a:t>		 Start/avslutt overskriftscelle</a:t>
            </a:r>
          </a:p>
          <a:p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&lt;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td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 &lt;/</a:t>
            </a:r>
            <a:r>
              <a:rPr lang="nb-NO" dirty="0" err="1">
                <a:latin typeface="Courier (W1)" pitchFamily="49" charset="0"/>
                <a:sym typeface="Wingdings" panose="05000000000000000000" pitchFamily="2" charset="2"/>
              </a:rPr>
              <a:t>td</a:t>
            </a:r>
            <a:r>
              <a:rPr lang="nb-NO" dirty="0">
                <a:latin typeface="Courier (W1)" pitchFamily="49" charset="0"/>
                <a:sym typeface="Wingdings" panose="05000000000000000000" pitchFamily="2" charset="2"/>
              </a:rPr>
              <a:t>&gt;	</a:t>
            </a:r>
            <a:r>
              <a:rPr lang="nb-NO" dirty="0">
                <a:sym typeface="Wingdings" panose="05000000000000000000" pitchFamily="2" charset="2"/>
              </a:rPr>
              <a:t>			Start/avslutt en celle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290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Tabell – eksempel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587253" y="1594843"/>
            <a:ext cx="8030696" cy="32399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&lt;</a:t>
            </a:r>
            <a:r>
              <a:rPr lang="nb-NO" b="1" dirty="0" err="1">
                <a:latin typeface="Courier (W1)" pitchFamily="49" charset="0"/>
              </a:rPr>
              <a:t>table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&lt;</a:t>
            </a:r>
            <a:r>
              <a:rPr lang="nb-NO" b="1" dirty="0" err="1">
                <a:latin typeface="Courier (W1)" pitchFamily="49" charset="0"/>
              </a:rPr>
              <a:t>tr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th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Navn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th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Knut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Kine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&lt;/</a:t>
            </a:r>
            <a:r>
              <a:rPr lang="nb-NO" b="1" dirty="0" err="1">
                <a:latin typeface="Courier (W1)" pitchFamily="49" charset="0"/>
              </a:rPr>
              <a:t>tr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&lt;</a:t>
            </a:r>
            <a:r>
              <a:rPr lang="nb-NO" b="1" dirty="0" err="1">
                <a:latin typeface="Courier (W1)" pitchFamily="49" charset="0"/>
              </a:rPr>
              <a:t>tr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th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telefon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th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555-666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	&lt;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  <a:r>
              <a:rPr lang="nb-NO" i="1" dirty="0">
                <a:latin typeface="Courier (W1)" pitchFamily="49" charset="0"/>
              </a:rPr>
              <a:t>555-777</a:t>
            </a: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td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	&lt;/</a:t>
            </a:r>
            <a:r>
              <a:rPr lang="nb-NO" b="1" dirty="0" err="1">
                <a:latin typeface="Courier (W1)" pitchFamily="49" charset="0"/>
              </a:rPr>
              <a:t>tr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r>
              <a:rPr lang="nb-NO" b="1" dirty="0">
                <a:latin typeface="Courier (W1)" pitchFamily="49" charset="0"/>
              </a:rPr>
              <a:t>&lt;/</a:t>
            </a:r>
            <a:r>
              <a:rPr lang="nb-NO" b="1" dirty="0" err="1">
                <a:latin typeface="Courier (W1)" pitchFamily="49" charset="0"/>
              </a:rPr>
              <a:t>table</a:t>
            </a:r>
            <a:r>
              <a:rPr lang="nb-NO" b="1" dirty="0">
                <a:latin typeface="Courier (W1)" pitchFamily="49" charset="0"/>
              </a:rPr>
              <a:t>&gt;</a:t>
            </a:r>
          </a:p>
          <a:p>
            <a:pPr marL="0" indent="0">
              <a:buNone/>
            </a:pPr>
            <a:endParaRPr lang="nb-NO" b="1" dirty="0">
              <a:latin typeface="Courier (W1)" pitchFamily="49" charset="0"/>
            </a:endParaRPr>
          </a:p>
          <a:p>
            <a:endParaRPr lang="nb-NO" dirty="0">
              <a:latin typeface="Courier (W1)" pitchFamily="49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31</a:t>
            </a:fld>
            <a:endParaRPr lang="nb-NO"/>
          </a:p>
        </p:txBody>
      </p:sp>
      <p:graphicFrame>
        <p:nvGraphicFramePr>
          <p:cNvPr id="10" name="Tabel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071866"/>
              </p:ext>
            </p:extLst>
          </p:nvPr>
        </p:nvGraphicFramePr>
        <p:xfrm>
          <a:off x="5553864" y="1694552"/>
          <a:ext cx="2984739" cy="1136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4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154">
                <a:tc>
                  <a:txBody>
                    <a:bodyPr/>
                    <a:lstStyle/>
                    <a:p>
                      <a:r>
                        <a:rPr lang="nb-NO" sz="1100" b="1" dirty="0"/>
                        <a:t>Navn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100" dirty="0"/>
                        <a:t>Knut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100" dirty="0"/>
                        <a:t>Kine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54">
                <a:tc>
                  <a:txBody>
                    <a:bodyPr/>
                    <a:lstStyle/>
                    <a:p>
                      <a:r>
                        <a:rPr lang="nb-NO" sz="1100" b="1" dirty="0"/>
                        <a:t>Telefon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100" dirty="0"/>
                        <a:t>555-666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100" dirty="0"/>
                        <a:t>555-777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6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885FB5-E6FF-9414-CC4E-6B6C16C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03" y="428161"/>
            <a:ext cx="4093697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Navning</a:t>
            </a:r>
            <a:r>
              <a:rPr lang="nb-NO" dirty="0"/>
              <a:t> av elementer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EFB069C-9C8F-AD73-D6E9-8E8E6AD60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53" y="1594843"/>
            <a:ext cx="4162547" cy="2850156"/>
          </a:xfrm>
        </p:spPr>
        <p:txBody>
          <a:bodyPr>
            <a:normAutofit lnSpcReduction="10000"/>
          </a:bodyPr>
          <a:lstStyle/>
          <a:p>
            <a:r>
              <a:rPr lang="nb-NO" b="1" dirty="0">
                <a:hlinkClick r:id="rId2"/>
              </a:rPr>
              <a:t>ID</a:t>
            </a:r>
            <a:r>
              <a:rPr lang="nb-NO" dirty="0"/>
              <a:t> – unik identifisering av ETT enkelt element</a:t>
            </a:r>
          </a:p>
          <a:p>
            <a:pPr lvl="1"/>
            <a:endParaRPr lang="nb-NO" dirty="0"/>
          </a:p>
          <a:p>
            <a:r>
              <a:rPr lang="nb-NO" b="1" dirty="0">
                <a:hlinkClick r:id="rId3"/>
              </a:rPr>
              <a:t>CLASS</a:t>
            </a:r>
            <a:r>
              <a:rPr lang="nb-NO" dirty="0"/>
              <a:t> – klassenavn. Når ulike kodeblokker skal ha lik formatering</a:t>
            </a:r>
          </a:p>
          <a:p>
            <a:endParaRPr lang="nb-NO" dirty="0"/>
          </a:p>
          <a:p>
            <a:r>
              <a:rPr lang="nb-NO" b="1" dirty="0">
                <a:hlinkClick r:id="rId4"/>
              </a:rPr>
              <a:t>Semantiske</a:t>
            </a:r>
            <a:r>
              <a:rPr lang="nb-NO" dirty="0">
                <a:hlinkClick r:id="rId4"/>
              </a:rPr>
              <a:t> </a:t>
            </a:r>
            <a:r>
              <a:rPr lang="nb-NO" b="1" dirty="0">
                <a:hlinkClick r:id="rId4"/>
              </a:rPr>
              <a:t>elementer</a:t>
            </a:r>
            <a:r>
              <a:rPr lang="nb-NO" dirty="0">
                <a:hlinkClick r:id="rId4"/>
              </a:rPr>
              <a:t> </a:t>
            </a:r>
            <a:r>
              <a:rPr lang="nb-NO" dirty="0"/>
              <a:t>– standardiserte blokker, brukes til layout 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FA87DEE-94CB-967B-0642-564247AA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1560" y="4834789"/>
            <a:ext cx="2133600" cy="1596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8385D78-4187-AD4C-B928-A8579EE9A756}" type="slidenum">
              <a:rPr lang="nb-NO" smtClean="0"/>
              <a:pPr>
                <a:spcAft>
                  <a:spcPts val="600"/>
                </a:spcAft>
              </a:pPr>
              <a:t>32</a:t>
            </a:fld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AC791B75-FA11-D4FA-CC15-0514D7C00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346" y="428161"/>
            <a:ext cx="1962148" cy="3828582"/>
          </a:xfrm>
          <a:prstGeom prst="rect">
            <a:avLst/>
          </a:prstGeom>
          <a:noFill/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BA483F1-D4B5-0ED2-CF14-2C6ED1A7E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168" y="1845112"/>
            <a:ext cx="1615392" cy="2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06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721F85-2B5A-C9FB-5DBE-231EAA5E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Entiteter og symboler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3200DF1-15DA-7E3C-9B00-62211DD5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Noen tegn er reservert i HTML (eks &lt; &gt; )</a:t>
            </a:r>
          </a:p>
          <a:p>
            <a:r>
              <a:rPr lang="nb-NO" dirty="0"/>
              <a:t>Noen symboler og bokstaver er fraværende i enkelte </a:t>
            </a:r>
            <a:r>
              <a:rPr lang="nb-NO" dirty="0">
                <a:hlinkClick r:id="rId2"/>
              </a:rPr>
              <a:t>tegnsett</a:t>
            </a:r>
            <a:endParaRPr lang="nb-NO" dirty="0"/>
          </a:p>
          <a:p>
            <a:pPr lvl="1"/>
            <a:r>
              <a:rPr lang="nb-NO" dirty="0"/>
              <a:t>Generelt: angi </a:t>
            </a:r>
            <a:r>
              <a:rPr lang="nb-NO" b="1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b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nb-NO" b="1" dirty="0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b="1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nb-NO" b="1" dirty="0">
                <a:solidFill>
                  <a:srgbClr val="0000C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="UTF-8"&gt;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dirty="0"/>
              <a:t>for å bruke norske tegn. Lagre filen med UTF-8 når du klikker «save as» (der det er et valg)</a:t>
            </a:r>
          </a:p>
          <a:p>
            <a:pPr lvl="1"/>
            <a:endParaRPr lang="nb-NO" dirty="0"/>
          </a:p>
          <a:p>
            <a:r>
              <a:rPr lang="nb-NO" dirty="0"/>
              <a:t>For å være sikre på at ÆØÅ mm vises korrekt, kan vi bruke entitetsnavn: </a:t>
            </a:r>
          </a:p>
          <a:p>
            <a:pPr lvl="1"/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[&amp;entitetsnavn]</a:t>
            </a:r>
          </a:p>
          <a:p>
            <a:pPr lvl="1"/>
            <a:endParaRPr lang="nb-NO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BA92E8B-D52A-404B-6E0E-5B8D2659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07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80C8B8-8511-2F08-99E5-76C47438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 -  se flere på </a:t>
            </a:r>
            <a:r>
              <a:rPr lang="nb-NO" dirty="0">
                <a:hlinkClick r:id="rId2"/>
              </a:rPr>
              <a:t>w3schools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C166F01-442F-F5BD-3F31-BAF56CEF7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552" y="3494689"/>
            <a:ext cx="2774732" cy="1397877"/>
          </a:xfr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/>
              <a:t>	Norske bokstaver: </a:t>
            </a:r>
          </a:p>
          <a:p>
            <a:pPr marL="0" indent="0">
              <a:buNone/>
            </a:pPr>
            <a:r>
              <a:rPr lang="nb-NO" dirty="0"/>
              <a:t>	æ -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aelig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b-NO" dirty="0"/>
              <a:t>ø -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oslash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nb-NO" dirty="0"/>
              <a:t> </a:t>
            </a:r>
          </a:p>
          <a:p>
            <a:pPr marL="0" indent="0">
              <a:buNone/>
            </a:pPr>
            <a:r>
              <a:rPr lang="nb-NO" dirty="0"/>
              <a:t>	å -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aring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71092A4F-B399-08E2-265F-2271A5FB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34</a:t>
            </a:fld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F220A08-4255-3C20-B5DD-6C2A8B0F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4" y="1386616"/>
            <a:ext cx="4691261" cy="2852993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12B3E601-F27A-9E3E-1AB3-1CF21C45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41" y="1322922"/>
            <a:ext cx="1832283" cy="20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Oversiktsliste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b-NO" altLang="nb-NO" dirty="0"/>
              <a:t>Dette er bare en grov oversikt. </a:t>
            </a:r>
          </a:p>
          <a:p>
            <a:endParaRPr lang="nb-NO" altLang="nb-NO" dirty="0"/>
          </a:p>
          <a:p>
            <a:r>
              <a:rPr lang="nb-NO" altLang="nb-NO" dirty="0"/>
              <a:t>Komplett oversikt over HTML-tagger: </a:t>
            </a:r>
            <a:r>
              <a:rPr lang="nb-NO" altLang="nb-NO" sz="2100" dirty="0">
                <a:hlinkClick r:id="rId2"/>
              </a:rPr>
              <a:t>http://www.w3schools.com/tags/ref_byfunc.asp</a:t>
            </a:r>
            <a:endParaRPr lang="nb-NO" altLang="nb-NO" sz="2100" dirty="0"/>
          </a:p>
          <a:p>
            <a:endParaRPr lang="nb-NO" altLang="nb-NO" dirty="0"/>
          </a:p>
          <a:p>
            <a:pPr lvl="1"/>
            <a:endParaRPr lang="nb-NO" altLang="nb-NO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825EB570-AF55-FFBB-3124-47FEF3D15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CSS</a:t>
            </a:r>
          </a:p>
        </p:txBody>
      </p:sp>
      <p:sp>
        <p:nvSpPr>
          <p:cNvPr id="6" name="Undertittel 5">
            <a:extLst>
              <a:ext uri="{FF2B5EF4-FFF2-40B4-BE49-F238E27FC236}">
                <a16:creationId xmlns:a16="http://schemas.microsoft.com/office/drawing/2014/main" id="{69E3C00D-96F5-D657-263F-9CE650666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En like kjapp introduksjon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6583954-C9CA-0418-A695-C5914E8F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200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Cascading</a:t>
            </a:r>
            <a:r>
              <a:rPr lang="nb-NO" dirty="0"/>
              <a:t> Style </a:t>
            </a:r>
            <a:r>
              <a:rPr lang="nb-NO" dirty="0" err="1"/>
              <a:t>Sheet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Hvorfor bruker vi stiler på en nettside?</a:t>
            </a:r>
          </a:p>
          <a:p>
            <a:pPr lvl="1"/>
            <a:r>
              <a:rPr lang="nb-NO" dirty="0"/>
              <a:t>Semantikk på web </a:t>
            </a:r>
            <a:br>
              <a:rPr lang="nb-NO" dirty="0"/>
            </a:br>
            <a:r>
              <a:rPr lang="nb-NO" dirty="0"/>
              <a:t>– </a:t>
            </a:r>
            <a:r>
              <a:rPr lang="nb-NO" b="1" dirty="0">
                <a:solidFill>
                  <a:srgbClr val="FF0000"/>
                </a:solidFill>
              </a:rPr>
              <a:t>skille mellom presentasjon og struktur</a:t>
            </a:r>
          </a:p>
          <a:p>
            <a:pPr lvl="1"/>
            <a:r>
              <a:rPr lang="nb-NO" dirty="0"/>
              <a:t>Muliggjør mer avansert grafisk design</a:t>
            </a:r>
          </a:p>
          <a:p>
            <a:pPr lvl="1"/>
            <a:r>
              <a:rPr lang="nb-NO" dirty="0"/>
              <a:t>Mindre arbeid, trenger bare endre ett sted</a:t>
            </a:r>
          </a:p>
          <a:p>
            <a:pPr lvl="1"/>
            <a:r>
              <a:rPr lang="nb-NO" dirty="0"/>
              <a:t>Sikrer helhetlig design</a:t>
            </a:r>
          </a:p>
          <a:p>
            <a:pPr lvl="1"/>
            <a:r>
              <a:rPr lang="nb-NO" dirty="0"/>
              <a:t>Mindre filstørrelser</a:t>
            </a:r>
          </a:p>
          <a:p>
            <a:pPr lvl="1"/>
            <a:r>
              <a:rPr lang="nb-NO" dirty="0"/>
              <a:t>Optimalisering for ulike plattformer, skjermer (</a:t>
            </a:r>
            <a:r>
              <a:rPr lang="nb-NO" dirty="0">
                <a:hlinkClick r:id="rId2"/>
              </a:rPr>
              <a:t>responsivt design</a:t>
            </a:r>
            <a:r>
              <a:rPr lang="nb-NO" dirty="0"/>
              <a:t>)</a:t>
            </a:r>
          </a:p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37</a:t>
            </a:fld>
            <a:endParaRPr lang="nb-NO" dirty="0"/>
          </a:p>
        </p:txBody>
      </p:sp>
      <p:cxnSp>
        <p:nvCxnSpPr>
          <p:cNvPr id="7" name="Rett pilkobling 6">
            <a:extLst>
              <a:ext uri="{FF2B5EF4-FFF2-40B4-BE49-F238E27FC236}">
                <a16:creationId xmlns:a16="http://schemas.microsoft.com/office/drawing/2014/main" id="{F2F400BC-BC96-C5DB-8CA5-22ED940F582E}"/>
              </a:ext>
            </a:extLst>
          </p:cNvPr>
          <p:cNvCxnSpPr>
            <a:cxnSpLocks/>
          </p:cNvCxnSpPr>
          <p:nvPr/>
        </p:nvCxnSpPr>
        <p:spPr>
          <a:xfrm flipH="1">
            <a:off x="7251256" y="3147315"/>
            <a:ext cx="274959" cy="977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287CFEC-D664-C840-971D-698AFD32D00F}"/>
              </a:ext>
            </a:extLst>
          </p:cNvPr>
          <p:cNvSpPr txBox="1"/>
          <p:nvPr/>
        </p:nvSpPr>
        <p:spPr>
          <a:xfrm>
            <a:off x="7033846" y="2685650"/>
            <a:ext cx="135005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nb-NO" sz="2400" b="1" dirty="0"/>
              <a:t>VIKTIG!!!</a:t>
            </a:r>
          </a:p>
        </p:txBody>
      </p:sp>
    </p:spTree>
    <p:extLst>
      <p:ext uri="{BB962C8B-B14F-4D97-AF65-F5344CB8AC3E}">
        <p14:creationId xmlns:p14="http://schemas.microsoft.com/office/powerpoint/2010/main" val="12544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CSS?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b="1" dirty="0" err="1"/>
              <a:t>Cascading</a:t>
            </a:r>
            <a:endParaRPr lang="nb-NO" b="1" dirty="0"/>
          </a:p>
          <a:p>
            <a:pPr lvl="1"/>
            <a:r>
              <a:rPr lang="nb-NO" sz="1800" dirty="0"/>
              <a:t>Man kan angi en stil for hele siden, deler av den, </a:t>
            </a:r>
            <a:br>
              <a:rPr lang="nb-NO" sz="1800" dirty="0"/>
            </a:br>
            <a:r>
              <a:rPr lang="nb-NO" sz="1800" dirty="0"/>
              <a:t>eller enkeltelementer. </a:t>
            </a:r>
          </a:p>
          <a:p>
            <a:pPr lvl="1"/>
            <a:r>
              <a:rPr lang="nb-NO" sz="1800" dirty="0"/>
              <a:t>Hierarkisk oppbygging hvor de minste er størst. </a:t>
            </a:r>
            <a:br>
              <a:rPr lang="nb-NO" sz="1800" dirty="0"/>
            </a:br>
            <a:r>
              <a:rPr lang="nb-NO" sz="1800" i="1" dirty="0"/>
              <a:t>P farge rød </a:t>
            </a:r>
            <a:r>
              <a:rPr lang="nb-NO" sz="1800" dirty="0"/>
              <a:t>overstyrer </a:t>
            </a:r>
            <a:r>
              <a:rPr lang="nb-NO" sz="1800" i="1" dirty="0"/>
              <a:t>Body farge grønn. </a:t>
            </a:r>
            <a:endParaRPr lang="nb-NO" sz="2400" i="1" dirty="0"/>
          </a:p>
          <a:p>
            <a:r>
              <a:rPr lang="nb-NO" b="1" dirty="0"/>
              <a:t>Style</a:t>
            </a:r>
          </a:p>
          <a:p>
            <a:pPr lvl="1"/>
            <a:r>
              <a:rPr lang="nb-NO" sz="1800" dirty="0"/>
              <a:t>CSS handler om presentasjon </a:t>
            </a:r>
            <a:br>
              <a:rPr lang="nb-NO" sz="1800" dirty="0"/>
            </a:br>
            <a:r>
              <a:rPr lang="nb-NO" sz="1800" dirty="0"/>
              <a:t>(farge, skrifttype, plassering, layout </a:t>
            </a:r>
            <a:r>
              <a:rPr lang="nb-NO" sz="1800" dirty="0" err="1"/>
              <a:t>osv</a:t>
            </a:r>
            <a:r>
              <a:rPr lang="nb-NO" sz="1800" dirty="0"/>
              <a:t>)</a:t>
            </a:r>
          </a:p>
          <a:p>
            <a:r>
              <a:rPr lang="nb-NO" b="1" dirty="0" err="1"/>
              <a:t>Sheet</a:t>
            </a:r>
            <a:endParaRPr lang="nb-NO" b="1" dirty="0"/>
          </a:p>
          <a:p>
            <a:pPr lvl="1"/>
            <a:r>
              <a:rPr lang="nb-NO" dirty="0"/>
              <a:t>CSS skrives vanligvis i et eget dokument, som linkes til i HTML-filene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63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Cascahæforno</a:t>
            </a:r>
            <a:r>
              <a:rPr lang="nb-NO" dirty="0"/>
              <a:t>’?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err="1"/>
              <a:t>Cascade</a:t>
            </a:r>
            <a:r>
              <a:rPr lang="nb-NO" b="1" dirty="0"/>
              <a:t> = foss, fallende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&lt;body&gt;</a:t>
            </a:r>
          </a:p>
          <a:p>
            <a:pPr marL="0" indent="0">
              <a:buNone/>
            </a:pPr>
            <a:r>
              <a:rPr lang="nb-NO" dirty="0"/>
              <a:t>	</a:t>
            </a:r>
            <a:br>
              <a:rPr lang="nb-NO" dirty="0"/>
            </a:br>
            <a:r>
              <a:rPr lang="nb-NO" dirty="0"/>
              <a:t>	&lt;</a:t>
            </a:r>
            <a:r>
              <a:rPr lang="nb-NO" dirty="0" err="1"/>
              <a:t>section</a:t>
            </a:r>
            <a:r>
              <a:rPr lang="nb-NO" dirty="0"/>
              <a:t>&gt;</a:t>
            </a:r>
          </a:p>
          <a:p>
            <a:pPr marL="0" indent="0">
              <a:buNone/>
            </a:pPr>
            <a:r>
              <a:rPr lang="nb-NO" dirty="0"/>
              <a:t>		</a:t>
            </a:r>
            <a:br>
              <a:rPr lang="nb-NO" dirty="0"/>
            </a:br>
            <a:br>
              <a:rPr lang="nb-NO" dirty="0"/>
            </a:br>
            <a:r>
              <a:rPr lang="nb-NO" dirty="0"/>
              <a:t>		&lt;h1&gt;</a:t>
            </a:r>
          </a:p>
          <a:p>
            <a:pPr marL="0" indent="0">
              <a:buNone/>
            </a:pPr>
            <a:r>
              <a:rPr lang="nb-NO" dirty="0"/>
              <a:t>		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39</a:t>
            </a:fld>
            <a:endParaRPr lang="nb-NO"/>
          </a:p>
        </p:txBody>
      </p:sp>
      <p:sp>
        <p:nvSpPr>
          <p:cNvPr id="8" name="TekstSylinder 7"/>
          <p:cNvSpPr txBox="1"/>
          <p:nvPr/>
        </p:nvSpPr>
        <p:spPr>
          <a:xfrm>
            <a:off x="4266890" y="1876345"/>
            <a:ext cx="2808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dirty="0">
                <a:solidFill>
                  <a:schemeClr val="accent1"/>
                </a:solidFill>
              </a:rPr>
              <a:t>1. Trinn i fossefallet. Vi kan </a:t>
            </a:r>
            <a:r>
              <a:rPr lang="nb-NO" sz="1350" dirty="0" err="1">
                <a:solidFill>
                  <a:schemeClr val="accent1"/>
                </a:solidFill>
              </a:rPr>
              <a:t>f.eks</a:t>
            </a:r>
            <a:r>
              <a:rPr lang="nb-NO" sz="1350" dirty="0">
                <a:solidFill>
                  <a:schemeClr val="accent1"/>
                </a:solidFill>
              </a:rPr>
              <a:t> si at all tekst i body skal være grønn </a:t>
            </a:r>
          </a:p>
        </p:txBody>
      </p:sp>
      <p:sp>
        <p:nvSpPr>
          <p:cNvPr id="10" name="TekstSylinder 9"/>
          <p:cNvSpPr txBox="1"/>
          <p:nvPr/>
        </p:nvSpPr>
        <p:spPr>
          <a:xfrm>
            <a:off x="4749042" y="2477631"/>
            <a:ext cx="28083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dirty="0">
                <a:solidFill>
                  <a:schemeClr val="accent1"/>
                </a:solidFill>
              </a:rPr>
              <a:t>2. Trinn i fossefallet. Vi vil at teksten i denne taggen skal være rød. Overstyrer forrige kommando</a:t>
            </a:r>
          </a:p>
        </p:txBody>
      </p:sp>
      <p:sp>
        <p:nvSpPr>
          <p:cNvPr id="11" name="TekstSylinder 10"/>
          <p:cNvSpPr txBox="1"/>
          <p:nvPr/>
        </p:nvSpPr>
        <p:spPr>
          <a:xfrm>
            <a:off x="5192796" y="3316326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dirty="0">
                <a:solidFill>
                  <a:schemeClr val="accent1"/>
                </a:solidFill>
              </a:rPr>
              <a:t>3. Trinn i fossefallet. …men når vi tenker oss om så skal teksten i p-taggen være rosa. Overstyrer forrige kommando igjen</a:t>
            </a:r>
          </a:p>
        </p:txBody>
      </p:sp>
      <p:cxnSp>
        <p:nvCxnSpPr>
          <p:cNvPr id="13" name="Rett pil 12"/>
          <p:cNvCxnSpPr>
            <a:stCxn id="8" idx="1"/>
          </p:cNvCxnSpPr>
          <p:nvPr/>
        </p:nvCxnSpPr>
        <p:spPr>
          <a:xfrm flipH="1" flipV="1">
            <a:off x="1656654" y="2118719"/>
            <a:ext cx="2610236" cy="11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/>
          <p:cNvCxnSpPr/>
          <p:nvPr/>
        </p:nvCxnSpPr>
        <p:spPr>
          <a:xfrm flipH="1">
            <a:off x="2251640" y="2801518"/>
            <a:ext cx="24472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pil 16"/>
          <p:cNvCxnSpPr/>
          <p:nvPr/>
        </p:nvCxnSpPr>
        <p:spPr>
          <a:xfrm flipH="1">
            <a:off x="2348543" y="3790688"/>
            <a:ext cx="2565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8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6C044E2-C3C9-4177-BFCA-1AD59CBC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Dagen i dag er bare en enkel gjennomgang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3A67DC0-71C7-CED7-6613-E8A46CF7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4</a:t>
            </a:fld>
            <a:endParaRPr lang="nb-NO"/>
          </a:p>
        </p:txBody>
      </p:sp>
      <p:pic>
        <p:nvPicPr>
          <p:cNvPr id="8" name="Bilde 7">
            <a:hlinkClick r:id="rId3"/>
            <a:extLst>
              <a:ext uri="{FF2B5EF4-FFF2-40B4-BE49-F238E27FC236}">
                <a16:creationId xmlns:a16="http://schemas.microsoft.com/office/drawing/2014/main" id="{BDE8D976-1270-5164-2065-2826384F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56" y="2342334"/>
            <a:ext cx="1162450" cy="1132256"/>
          </a:xfrm>
          <a:prstGeom prst="rect">
            <a:avLst/>
          </a:prstGeom>
        </p:spPr>
      </p:pic>
      <p:pic>
        <p:nvPicPr>
          <p:cNvPr id="10" name="Bilde 9">
            <a:hlinkClick r:id="rId5"/>
            <a:extLst>
              <a:ext uri="{FF2B5EF4-FFF2-40B4-BE49-F238E27FC236}">
                <a16:creationId xmlns:a16="http://schemas.microsoft.com/office/drawing/2014/main" id="{42AEDB82-F76C-B036-26BB-8C6E34632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51" y="1742990"/>
            <a:ext cx="3406932" cy="347791"/>
          </a:xfrm>
          <a:prstGeom prst="rect">
            <a:avLst/>
          </a:prstGeom>
        </p:spPr>
      </p:pic>
      <p:pic>
        <p:nvPicPr>
          <p:cNvPr id="12" name="Grafikk 11">
            <a:hlinkClick r:id="rId7"/>
            <a:extLst>
              <a:ext uri="{FF2B5EF4-FFF2-40B4-BE49-F238E27FC236}">
                <a16:creationId xmlns:a16="http://schemas.microsoft.com/office/drawing/2014/main" id="{653A3683-591A-B75D-17B2-E1EE22EBD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0112" y="4410735"/>
            <a:ext cx="1043203" cy="389768"/>
          </a:xfrm>
          <a:prstGeom prst="rect">
            <a:avLst/>
          </a:prstGeom>
        </p:spPr>
      </p:pic>
      <p:sp>
        <p:nvSpPr>
          <p:cNvPr id="13" name="AutoShape 2" descr="Coursera">
            <a:extLst>
              <a:ext uri="{FF2B5EF4-FFF2-40B4-BE49-F238E27FC236}">
                <a16:creationId xmlns:a16="http://schemas.microsoft.com/office/drawing/2014/main" id="{C01786A2-4C89-E9EA-1059-0BC05C5D5A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7" name="Bilde 16">
            <a:hlinkClick r:id="rId10"/>
            <a:extLst>
              <a:ext uri="{FF2B5EF4-FFF2-40B4-BE49-F238E27FC236}">
                <a16:creationId xmlns:a16="http://schemas.microsoft.com/office/drawing/2014/main" id="{75E4C62F-033B-E377-7443-610C1C9601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9481" y="4404324"/>
            <a:ext cx="1922409" cy="484387"/>
          </a:xfrm>
          <a:prstGeom prst="rect">
            <a:avLst/>
          </a:prstGeom>
        </p:spPr>
      </p:pic>
      <p:pic>
        <p:nvPicPr>
          <p:cNvPr id="19" name="Bilde 18">
            <a:hlinkClick r:id="rId12"/>
            <a:extLst>
              <a:ext uri="{FF2B5EF4-FFF2-40B4-BE49-F238E27FC236}">
                <a16:creationId xmlns:a16="http://schemas.microsoft.com/office/drawing/2014/main" id="{ABE8D040-CE54-7FF0-B60E-8F10424A9C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421" y="2794249"/>
            <a:ext cx="2019293" cy="304799"/>
          </a:xfrm>
          <a:prstGeom prst="rect">
            <a:avLst/>
          </a:prstGeom>
        </p:spPr>
      </p:pic>
      <p:pic>
        <p:nvPicPr>
          <p:cNvPr id="21" name="Bilde 20">
            <a:hlinkClick r:id="rId14"/>
            <a:extLst>
              <a:ext uri="{FF2B5EF4-FFF2-40B4-BE49-F238E27FC236}">
                <a16:creationId xmlns:a16="http://schemas.microsoft.com/office/drawing/2014/main" id="{5A1878DC-F220-6081-4147-E6DBF94E18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4184" y="1684558"/>
            <a:ext cx="2259030" cy="478914"/>
          </a:xfrm>
          <a:prstGeom prst="rect">
            <a:avLst/>
          </a:prstGeom>
        </p:spPr>
      </p:pic>
      <p:pic>
        <p:nvPicPr>
          <p:cNvPr id="23" name="Bilde 22">
            <a:hlinkClick r:id="rId16"/>
            <a:extLst>
              <a:ext uri="{FF2B5EF4-FFF2-40B4-BE49-F238E27FC236}">
                <a16:creationId xmlns:a16="http://schemas.microsoft.com/office/drawing/2014/main" id="{F314636B-1177-44BD-D9D1-E70E6C84EA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1907" y="2777265"/>
            <a:ext cx="1200150" cy="371475"/>
          </a:xfrm>
          <a:prstGeom prst="rect">
            <a:avLst/>
          </a:prstGeom>
        </p:spPr>
      </p:pic>
      <p:pic>
        <p:nvPicPr>
          <p:cNvPr id="27" name="Bilde 26">
            <a:hlinkClick r:id="rId18"/>
            <a:extLst>
              <a:ext uri="{FF2B5EF4-FFF2-40B4-BE49-F238E27FC236}">
                <a16:creationId xmlns:a16="http://schemas.microsoft.com/office/drawing/2014/main" id="{C9C4BB93-3498-7F59-93A0-779D6BB69C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78268" y="3605365"/>
            <a:ext cx="4162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1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- eksempel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657350" y="573528"/>
            <a:ext cx="6000750" cy="3873470"/>
          </a:xfrm>
        </p:spPr>
        <p:txBody>
          <a:bodyPr/>
          <a:lstStyle/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sz="2700" dirty="0">
                <a:hlinkClick r:id="rId2"/>
              </a:rPr>
              <a:t>CSS zen garden</a:t>
            </a:r>
            <a:endParaRPr lang="nb-NO" sz="2700" dirty="0"/>
          </a:p>
          <a:p>
            <a:pPr marL="0" indent="0" algn="ctr">
              <a:buNone/>
            </a:pPr>
            <a:endParaRPr lang="nb-NO" sz="2700" dirty="0"/>
          </a:p>
          <a:p>
            <a:pPr marL="0" indent="0" algn="ctr">
              <a:buNone/>
            </a:pPr>
            <a:r>
              <a:rPr lang="nb-NO" sz="1800" dirty="0"/>
              <a:t>En HTML-side, tusenvis av stilark</a:t>
            </a:r>
          </a:p>
          <a:p>
            <a:pPr marL="0" indent="0" algn="ctr">
              <a:buNone/>
            </a:pPr>
            <a:r>
              <a:rPr lang="nb-NO" sz="1800" dirty="0"/>
              <a:t> </a:t>
            </a:r>
            <a:br>
              <a:rPr lang="nb-NO" sz="1800" dirty="0"/>
            </a:br>
            <a:endParaRPr lang="nb-NO" sz="150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6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10" y="481096"/>
            <a:ext cx="5238581" cy="4048501"/>
          </a:xfrm>
        </p:spPr>
      </p:pic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2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- oppbygging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42</a:t>
            </a:fld>
            <a:endParaRPr lang="nb-NO"/>
          </a:p>
        </p:txBody>
      </p:sp>
      <p:pic>
        <p:nvPicPr>
          <p:cNvPr id="1026" name="Picture 2" descr="http://image.slidesharecdn.com/css-120210110505-phpapp02/95/slide-3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13589"/>
            <a:ext cx="520065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CSS-oppbygging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43</a:t>
            </a:fld>
            <a:endParaRPr lang="nb-NO"/>
          </a:p>
        </p:txBody>
      </p:sp>
      <p:pic>
        <p:nvPicPr>
          <p:cNvPr id="2050" name="Picture 2" descr="http://image.slidesharecdn.com/css-120210110505-phpapp02/95/slide-4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1125060"/>
            <a:ext cx="520065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CSS-oppbygging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44</a:t>
            </a:fld>
            <a:endParaRPr lang="nb-NO"/>
          </a:p>
        </p:txBody>
      </p:sp>
      <p:pic>
        <p:nvPicPr>
          <p:cNvPr id="3074" name="Picture 2" descr="http://image.slidesharecdn.com/css-120210110505-phpapp02/95/slide-5-728.jpg?13288954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1221601"/>
            <a:ext cx="520065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45</a:t>
            </a:fld>
            <a:endParaRPr lang="nb-NO"/>
          </a:p>
        </p:txBody>
      </p:sp>
      <p:pic>
        <p:nvPicPr>
          <p:cNvPr id="7170" name="Picture 2" descr="http://image.slidesharecdn.com/css-120210110505-phpapp02/95/slide-9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85088"/>
            <a:ext cx="6000750" cy="3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46</a:t>
            </a:fld>
            <a:endParaRPr lang="nb-NO"/>
          </a:p>
        </p:txBody>
      </p:sp>
      <p:pic>
        <p:nvPicPr>
          <p:cNvPr id="10242" name="Picture 2" descr="http://image.slidesharecdn.com/css-120210110505-phpapp02/95/slide-12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77622"/>
            <a:ext cx="6000750" cy="3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0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Display: avgjør hvordan elementet tolkes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47</a:t>
            </a:fld>
            <a:endParaRPr lang="nb-NO"/>
          </a:p>
        </p:txBody>
      </p:sp>
      <p:pic>
        <p:nvPicPr>
          <p:cNvPr id="23554" name="Picture 2" descr="http://image.slidesharecdn.com/css-120210110505-phpapp02/95/slide-45-728.jpg?13288954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856" y="1380431"/>
            <a:ext cx="6016244" cy="338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48</a:t>
            </a:fld>
            <a:endParaRPr lang="nb-NO"/>
          </a:p>
        </p:txBody>
      </p:sp>
      <p:pic>
        <p:nvPicPr>
          <p:cNvPr id="13314" name="Picture 2" descr="http://image.slidesharecdn.com/css-120210110505-phpapp02/95/slide-16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803660"/>
            <a:ext cx="6000750" cy="3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49</a:t>
            </a:fld>
            <a:endParaRPr lang="nb-NO"/>
          </a:p>
        </p:txBody>
      </p:sp>
      <p:pic>
        <p:nvPicPr>
          <p:cNvPr id="14338" name="Picture 2" descr="http://image.slidesharecdn.com/css-120210110505-phpapp02/95/slide-17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777731"/>
            <a:ext cx="6000750" cy="337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www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Internett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>
                <a:solidFill>
                  <a:srgbClr val="000000"/>
                </a:solidFill>
              </a:rPr>
              <a:t>Et system av sammenlenkede </a:t>
            </a:r>
            <a:br>
              <a:rPr lang="nb-NO" altLang="nb-NO" sz="1800" dirty="0">
                <a:solidFill>
                  <a:srgbClr val="000000"/>
                </a:solidFill>
              </a:rPr>
            </a:br>
            <a:r>
              <a:rPr lang="nb-NO" altLang="nb-NO" sz="1800" dirty="0">
                <a:solidFill>
                  <a:srgbClr val="000000"/>
                </a:solidFill>
              </a:rPr>
              <a:t>”hypertekstdokumenter”</a:t>
            </a: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>
                <a:solidFill>
                  <a:srgbClr val="000000"/>
                </a:solidFill>
              </a:rPr>
              <a:t>WWW er ikke Internett!</a:t>
            </a:r>
          </a:p>
          <a:p>
            <a:pPr lvl="1"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 err="1">
                <a:solidFill>
                  <a:srgbClr val="000000"/>
                </a:solidFill>
              </a:rPr>
              <a:t>www</a:t>
            </a:r>
            <a:r>
              <a:rPr lang="nb-NO" altLang="nb-NO" sz="1800" dirty="0">
                <a:solidFill>
                  <a:srgbClr val="000000"/>
                </a:solidFill>
              </a:rPr>
              <a:t>: dokumenter, innhold</a:t>
            </a:r>
          </a:p>
          <a:p>
            <a:pPr lvl="1"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>
                <a:solidFill>
                  <a:srgbClr val="000000"/>
                </a:solidFill>
              </a:rPr>
              <a:t>Internett: Selve datanettverket, den fysiske infrastrukturen, </a:t>
            </a:r>
            <a:br>
              <a:rPr lang="nb-NO" altLang="nb-NO" sz="1800" dirty="0">
                <a:solidFill>
                  <a:srgbClr val="000000"/>
                </a:solidFill>
              </a:rPr>
            </a:br>
            <a:r>
              <a:rPr lang="nb-NO" altLang="nb-NO" sz="1800" dirty="0">
                <a:solidFill>
                  <a:srgbClr val="000000"/>
                </a:solidFill>
              </a:rPr>
              <a:t>en rekke ulike tjenester og protokoller</a:t>
            </a:r>
          </a:p>
          <a:p>
            <a:pPr lvl="1"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>
                <a:solidFill>
                  <a:srgbClr val="000000"/>
                </a:solidFill>
              </a:rPr>
              <a:t>Med WWW fikk vi grafikk, multimedia og enklere tilgang</a:t>
            </a:r>
          </a:p>
          <a:p>
            <a:pPr lvl="1">
              <a:lnSpc>
                <a:spcPct val="120000"/>
              </a:lnSpc>
              <a:spcBef>
                <a:spcPts val="375"/>
              </a:spcBef>
              <a:buSzPct val="75000"/>
              <a:buFont typeface="Verdana" pitchFamily="34" charset="0"/>
              <a:buChar char="•"/>
            </a:pPr>
            <a:r>
              <a:rPr lang="nb-NO" altLang="nb-NO" sz="1800" dirty="0">
                <a:solidFill>
                  <a:srgbClr val="000000"/>
                </a:solidFill>
              </a:rPr>
              <a:t>Ikke lenger behov for å skrive ”kode” for å bruke nettet</a:t>
            </a: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ts val="375"/>
              </a:spcBef>
              <a:buSzPct val="75000"/>
              <a:buNone/>
            </a:pPr>
            <a:endParaRPr lang="nb-NO" altLang="nb-NO" sz="1800" dirty="0">
              <a:solidFill>
                <a:srgbClr val="000000"/>
              </a:solidFill>
            </a:endParaRPr>
          </a:p>
          <a:p>
            <a:endParaRPr lang="nb-NO" sz="27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</a:t>
            </a:fld>
            <a:endParaRPr lang="nb-NO"/>
          </a:p>
        </p:txBody>
      </p:sp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-10136" r="-881" b="-8135"/>
          <a:stretch/>
        </p:blipFill>
        <p:spPr>
          <a:xfrm>
            <a:off x="152400" y="-248259"/>
            <a:ext cx="3829050" cy="4530585"/>
          </a:xfrm>
          <a:prstGeom prst="rect">
            <a:avLst/>
          </a:prstGeom>
          <a:noFill/>
        </p:spPr>
      </p:pic>
      <p:sp>
        <p:nvSpPr>
          <p:cNvPr id="8" name="TekstSylinder 7"/>
          <p:cNvSpPr txBox="1"/>
          <p:nvPr/>
        </p:nvSpPr>
        <p:spPr>
          <a:xfrm>
            <a:off x="152400" y="4045907"/>
            <a:ext cx="373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Internett</a:t>
            </a:r>
            <a:r>
              <a:rPr lang="nb-NO" dirty="0"/>
              <a:t>: En masse ulike tjenester</a:t>
            </a:r>
          </a:p>
        </p:txBody>
      </p:sp>
    </p:spTree>
    <p:extLst>
      <p:ext uri="{BB962C8B-B14F-4D97-AF65-F5344CB8AC3E}">
        <p14:creationId xmlns:p14="http://schemas.microsoft.com/office/powerpoint/2010/main" val="2968386360"/>
      </p:ext>
    </p:extLst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50</a:t>
            </a:fld>
            <a:endParaRPr lang="nb-NO"/>
          </a:p>
        </p:txBody>
      </p:sp>
      <p:pic>
        <p:nvPicPr>
          <p:cNvPr id="16386" name="Picture 2" descr="http://image.slidesharecdn.com/css-120210110505-phpapp02/95/slide-19-728.jpg?13288954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75" y="803660"/>
            <a:ext cx="5983925" cy="337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7253" y="3184413"/>
            <a:ext cx="2929670" cy="1260585"/>
          </a:xfrm>
        </p:spPr>
        <p:txBody>
          <a:bodyPr/>
          <a:lstStyle/>
          <a:p>
            <a:r>
              <a:rPr lang="nb-NO" dirty="0"/>
              <a:t>Obs! Jo mer spesifikk, </a:t>
            </a:r>
            <a:br>
              <a:rPr lang="nb-NO" dirty="0"/>
            </a:br>
            <a:r>
              <a:rPr lang="nb-NO" dirty="0"/>
              <a:t>jo mer vanskelig å nøste opp i trøbbel senere… </a:t>
            </a:r>
          </a:p>
        </p:txBody>
      </p:sp>
    </p:spTree>
    <p:extLst>
      <p:ext uri="{BB962C8B-B14F-4D97-AF65-F5344CB8AC3E}">
        <p14:creationId xmlns:p14="http://schemas.microsoft.com/office/powerpoint/2010/main" val="33767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Konflikter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Samme </a:t>
            </a:r>
            <a:r>
              <a:rPr lang="nb-NO" dirty="0" err="1"/>
              <a:t>selector</a:t>
            </a:r>
            <a:r>
              <a:rPr lang="nb-NO" dirty="0"/>
              <a:t> kan ha ulike stiler definert</a:t>
            </a:r>
          </a:p>
          <a:p>
            <a:pPr lvl="1"/>
            <a:r>
              <a:rPr lang="nb-NO" dirty="0"/>
              <a:t>Hva skjer da?</a:t>
            </a:r>
          </a:p>
          <a:p>
            <a:pPr lvl="1"/>
            <a:endParaRPr lang="nb-NO" dirty="0"/>
          </a:p>
          <a:p>
            <a:r>
              <a:rPr lang="nb-NO" dirty="0" err="1"/>
              <a:t>Cascade</a:t>
            </a:r>
            <a:r>
              <a:rPr lang="nb-NO" dirty="0"/>
              <a:t>: Mest spesifikke gjelder</a:t>
            </a:r>
          </a:p>
          <a:p>
            <a:pPr lvl="1"/>
            <a:r>
              <a:rPr lang="nb-NO" dirty="0"/>
              <a:t>Rekkefølge: </a:t>
            </a:r>
          </a:p>
          <a:p>
            <a:pPr lvl="2"/>
            <a:r>
              <a:rPr lang="nb-NO" dirty="0"/>
              <a:t>(navngitt) element </a:t>
            </a:r>
            <a:r>
              <a:rPr lang="nb-NO" dirty="0">
                <a:sym typeface="Wingdings" panose="05000000000000000000" pitchFamily="2" charset="2"/>
              </a:rPr>
              <a:t>klasse  type  </a:t>
            </a:r>
            <a:r>
              <a:rPr lang="nb-NO" dirty="0"/>
              <a:t>globale (body)</a:t>
            </a:r>
          </a:p>
          <a:p>
            <a:pPr lvl="2"/>
            <a:endParaRPr lang="nb-NO" dirty="0"/>
          </a:p>
          <a:p>
            <a:r>
              <a:rPr lang="nb-NO" dirty="0"/>
              <a:t>Men… HTML og CSS leses og tolkes linje for linje, og avhengig av nettleser kan det som står sist i koden ende med å «vinne» 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516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- kommandoer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Oversikt over grunnleggende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3371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– en start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Hvor</a:t>
            </a:r>
            <a:r>
              <a:rPr lang="en-US" b="1" dirty="0"/>
              <a:t> </a:t>
            </a:r>
            <a:r>
              <a:rPr lang="en-US" b="1" dirty="0" err="1"/>
              <a:t>skriver</a:t>
            </a:r>
            <a:r>
              <a:rPr lang="en-US" b="1" dirty="0"/>
              <a:t> vi </a:t>
            </a:r>
            <a:r>
              <a:rPr lang="en-US" b="1" dirty="0" err="1"/>
              <a:t>egentlig</a:t>
            </a:r>
            <a:r>
              <a:rPr lang="en-US" b="1" dirty="0"/>
              <a:t> CSS? </a:t>
            </a:r>
          </a:p>
          <a:p>
            <a:pPr lvl="1"/>
            <a:r>
              <a:rPr lang="en-US" dirty="0"/>
              <a:t>Tre </a:t>
            </a:r>
            <a:r>
              <a:rPr lang="en-US" dirty="0" err="1"/>
              <a:t>varianter</a:t>
            </a:r>
            <a:r>
              <a:rPr lang="en-US" dirty="0"/>
              <a:t>:</a:t>
            </a:r>
          </a:p>
          <a:p>
            <a:pPr marL="942975" lvl="2" indent="-257175">
              <a:buFont typeface="Arial" pitchFamily="34" charset="0"/>
              <a:buChar char="•"/>
            </a:pPr>
            <a:r>
              <a:rPr lang="en-US" dirty="0" err="1"/>
              <a:t>Eksternt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-document (navn.css)</a:t>
            </a:r>
          </a:p>
          <a:p>
            <a:pPr marL="942975" lvl="2" indent="-257175">
              <a:buFont typeface="Arial" pitchFamily="34" charset="0"/>
              <a:buChar char="•"/>
            </a:pPr>
            <a:r>
              <a:rPr lang="en-US" dirty="0" err="1"/>
              <a:t>Internt</a:t>
            </a:r>
            <a:r>
              <a:rPr lang="en-US" dirty="0"/>
              <a:t> CSS-document (style-tag I header)</a:t>
            </a:r>
          </a:p>
          <a:p>
            <a:pPr marL="942975" lvl="2" indent="-257175">
              <a:buFont typeface="Arial" pitchFamily="34" charset="0"/>
              <a:buChar char="•"/>
            </a:pPr>
            <a:r>
              <a:rPr lang="en-US" dirty="0"/>
              <a:t>Inline (I det </a:t>
            </a:r>
            <a:r>
              <a:rPr lang="en-US" dirty="0" err="1"/>
              <a:t>enkelte</a:t>
            </a:r>
            <a:r>
              <a:rPr lang="en-US" dirty="0"/>
              <a:t> HTML-document)</a:t>
            </a:r>
          </a:p>
          <a:p>
            <a:pPr marL="342900"/>
            <a:r>
              <a:rPr lang="en-US" dirty="0"/>
              <a:t>Den </a:t>
            </a:r>
            <a:r>
              <a:rPr lang="en-US" dirty="0" err="1"/>
              <a:t>nærmeste</a:t>
            </a:r>
            <a:r>
              <a:rPr lang="en-US" dirty="0"/>
              <a:t> </a:t>
            </a:r>
            <a:r>
              <a:rPr lang="en-US" dirty="0" err="1"/>
              <a:t>stildefineringen</a:t>
            </a:r>
            <a:r>
              <a:rPr lang="en-US" dirty="0"/>
              <a:t> </a:t>
            </a:r>
            <a:r>
              <a:rPr lang="en-US" dirty="0" err="1"/>
              <a:t>vil</a:t>
            </a:r>
            <a:r>
              <a:rPr lang="en-US" dirty="0"/>
              <a:t> i </a:t>
            </a:r>
            <a:r>
              <a:rPr lang="en-US" dirty="0" err="1"/>
              <a:t>hovedsak</a:t>
            </a:r>
            <a:r>
              <a:rPr lang="en-US" dirty="0"/>
              <a:t> </a:t>
            </a:r>
            <a:r>
              <a:rPr lang="en-US" dirty="0" err="1"/>
              <a:t>styre</a:t>
            </a:r>
            <a:r>
              <a:rPr lang="en-US" dirty="0"/>
              <a:t> </a:t>
            </a:r>
            <a:r>
              <a:rPr lang="en-US" dirty="0" err="1"/>
              <a:t>utseende</a:t>
            </a:r>
            <a:endParaRPr lang="en-US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47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Ekstern CSS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657350" y="1290099"/>
            <a:ext cx="6000750" cy="311824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type="text/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="mystyle.css" /&gt;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mystyle.css:</a:t>
            </a:r>
          </a:p>
          <a:p>
            <a:pPr marL="0" indent="0">
              <a:buNone/>
            </a:pP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color:sienna</a:t>
            </a: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b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p{margin-left:20px;}</a:t>
            </a:r>
            <a:b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body {</a:t>
            </a:r>
            <a:r>
              <a:rPr 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background-image:url</a:t>
            </a:r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("images/back40.gif");}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687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Intern CSS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lvl="2" indent="0"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&lt;style type="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color:sienna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p {margin-left:20px;}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body {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background-image:url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("images/back40.gif");}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48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Inline</a:t>
            </a:r>
            <a:r>
              <a:rPr lang="nb-NO" dirty="0"/>
              <a:t> CSS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 style="color:sienna;margin-left:20px"&gt;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/>
              <a:t>This is a paragraph.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endParaRPr lang="en-US" dirty="0"/>
          </a:p>
          <a:p>
            <a:r>
              <a:rPr lang="en-US" dirty="0"/>
              <a:t>OBS!! </a:t>
            </a:r>
            <a:r>
              <a:rPr lang="en-US" dirty="0" err="1"/>
              <a:t>Vær</a:t>
            </a:r>
            <a:r>
              <a:rPr lang="en-US" dirty="0"/>
              <a:t> </a:t>
            </a:r>
            <a:r>
              <a:rPr lang="en-US" dirty="0" err="1"/>
              <a:t>forsiktig</a:t>
            </a:r>
            <a:r>
              <a:rPr lang="en-US" dirty="0"/>
              <a:t> med </a:t>
            </a:r>
            <a:r>
              <a:rPr lang="en-US" dirty="0" err="1"/>
              <a:t>bruk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inline </a:t>
            </a:r>
            <a:r>
              <a:rPr lang="en-US" dirty="0" err="1"/>
              <a:t>css</a:t>
            </a:r>
            <a:r>
              <a:rPr lang="en-US" dirty="0"/>
              <a:t>!!</a:t>
            </a: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637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Kommentere i CSS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87253" y="1594843"/>
            <a:ext cx="4189368" cy="2850156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/* skriv kommentaren her */</a:t>
            </a:r>
          </a:p>
          <a:p>
            <a:endParaRPr lang="nb-NO" dirty="0"/>
          </a:p>
          <a:p>
            <a:pPr marL="244475" lvl="1" indent="0">
              <a:buNone/>
            </a:pPr>
            <a:r>
              <a:rPr lang="nb-NO" dirty="0"/>
              <a:t>Eksempel:</a:t>
            </a:r>
          </a:p>
          <a:p>
            <a:pPr marL="244475" lvl="1" indent="0">
              <a:buNone/>
            </a:pPr>
            <a:r>
              <a:rPr lang="nb-NO" dirty="0"/>
              <a:t>/*globale innstillinger*/</a:t>
            </a:r>
          </a:p>
          <a:p>
            <a:pPr marL="244475" lvl="1" indent="0">
              <a:buNone/>
            </a:pPr>
            <a:r>
              <a:rPr lang="nb-NO" dirty="0"/>
              <a:t>/*navigasjon her*/</a:t>
            </a:r>
          </a:p>
          <a:p>
            <a:pPr marL="244475" lvl="1" indent="0">
              <a:buNone/>
            </a:pPr>
            <a:r>
              <a:rPr lang="nb-NO" dirty="0"/>
              <a:t>/*layout her*/</a:t>
            </a:r>
          </a:p>
          <a:p>
            <a:pPr marL="244475" lvl="1" indent="0">
              <a:buNone/>
            </a:pPr>
            <a:r>
              <a:rPr lang="nb-NO" dirty="0"/>
              <a:t>/*tekstformatering her*/</a:t>
            </a:r>
          </a:p>
          <a:p>
            <a:pPr lvl="1"/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57</a:t>
            </a:fld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755B2879-6A46-ED2E-A755-15C69A317D83}"/>
              </a:ext>
            </a:extLst>
          </p:cNvPr>
          <p:cNvSpPr txBox="1"/>
          <p:nvPr/>
        </p:nvSpPr>
        <p:spPr>
          <a:xfrm>
            <a:off x="6152451" y="2571750"/>
            <a:ext cx="2404296" cy="15696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Tips: Del CSS-en opp i en logisk struktur. Lettere </a:t>
            </a:r>
            <a:br>
              <a:rPr lang="nb-NO" sz="2400" dirty="0"/>
            </a:br>
            <a:r>
              <a:rPr lang="nb-NO" sz="2400" dirty="0"/>
              <a:t>å endre i ettertid</a:t>
            </a:r>
          </a:p>
        </p:txBody>
      </p:sp>
    </p:spTree>
    <p:extLst>
      <p:ext uri="{BB962C8B-B14F-4D97-AF65-F5344CB8AC3E}">
        <p14:creationId xmlns:p14="http://schemas.microsoft.com/office/powerpoint/2010/main" val="157304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nb-NO" altLang="nb-NO" dirty="0"/>
              <a:t>Skrifttype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/>
        </p:spPr>
        <p:txBody>
          <a:bodyPr/>
          <a:lstStyle/>
          <a:p>
            <a:pPr>
              <a:lnSpc>
                <a:spcPct val="114000"/>
              </a:lnSpc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>
                <a:solidFill>
                  <a:srgbClr val="CCCCFF"/>
                </a:solidFill>
                <a:hlinkClick r:id="rId3"/>
              </a:rPr>
              <a:t>font-</a:t>
            </a:r>
            <a:r>
              <a:rPr lang="nb-NO" altLang="nb-NO" dirty="0" err="1">
                <a:solidFill>
                  <a:srgbClr val="CCCCFF"/>
                </a:solidFill>
                <a:hlinkClick r:id="rId3"/>
              </a:rPr>
              <a:t>family</a:t>
            </a:r>
            <a:r>
              <a:rPr lang="nb-NO" altLang="nb-NO" dirty="0"/>
              <a:t> Angir skrifttypen som skal brukes:</a:t>
            </a:r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font-family:verdana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arial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, sans-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serif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font-family:times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roman, times, </a:t>
            </a:r>
            <a:r>
              <a:rPr lang="nb-NO" alt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serif</a:t>
            </a:r>
            <a:r>
              <a:rPr lang="nb-NO" alt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/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Fallback: Oppgi flere mulige skrifttyper, velger den første som finnes på </a:t>
            </a:r>
            <a:r>
              <a:rPr lang="nb-NO" altLang="nb-NO" dirty="0" err="1"/>
              <a:t>Pcen</a:t>
            </a:r>
            <a:endParaRPr lang="nb-NO" altLang="nb-NO" dirty="0"/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Avslutt med generisk sans-</a:t>
            </a:r>
            <a:r>
              <a:rPr lang="nb-NO" altLang="nb-NO" dirty="0" err="1"/>
              <a:t>serif</a:t>
            </a:r>
            <a:r>
              <a:rPr lang="nb-NO" altLang="nb-NO" dirty="0"/>
              <a:t> eller </a:t>
            </a:r>
            <a:r>
              <a:rPr lang="nb-NO" altLang="nb-NO" dirty="0" err="1"/>
              <a:t>serif</a:t>
            </a:r>
            <a:endParaRPr lang="nb-NO" altLang="nb-NO" dirty="0"/>
          </a:p>
          <a:p>
            <a:pPr marL="519113" lvl="1" indent="-257175">
              <a:buSzPct val="75000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/>
          </a:p>
          <a:p>
            <a:pPr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1761196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Skriftstørrelse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23825" indent="-123825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>
                <a:solidFill>
                  <a:srgbClr val="CCCCFF"/>
                </a:solidFill>
                <a:hlinkClick r:id="rId2"/>
              </a:rPr>
              <a:t>font-</a:t>
            </a:r>
            <a:r>
              <a:rPr lang="nb-NO" altLang="nb-NO" sz="2100" dirty="0" err="1">
                <a:solidFill>
                  <a:srgbClr val="CCCCFF"/>
                </a:solidFill>
                <a:hlinkClick r:id="rId2"/>
              </a:rPr>
              <a:t>size</a:t>
            </a:r>
            <a:r>
              <a:rPr lang="nb-NO" altLang="nb-NO" sz="2100" dirty="0"/>
              <a:t> Angir størrelsen på teksten. </a:t>
            </a:r>
          </a:p>
          <a:p>
            <a:pPr marL="396479" lvl="1" indent="-134541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Oppgis i </a:t>
            </a:r>
            <a:r>
              <a:rPr lang="nb-NO" altLang="nb-NO" i="1" dirty="0"/>
              <a:t>prosent</a:t>
            </a:r>
            <a:r>
              <a:rPr lang="nb-NO" altLang="nb-NO" dirty="0"/>
              <a:t> eller </a:t>
            </a:r>
            <a:r>
              <a:rPr lang="nb-NO" altLang="nb-NO" i="1" dirty="0"/>
              <a:t>em</a:t>
            </a:r>
            <a:r>
              <a:rPr lang="nb-NO" altLang="nb-NO" dirty="0"/>
              <a:t> av taggen man formaterer </a:t>
            </a:r>
          </a:p>
          <a:p>
            <a:pPr marL="396479" lvl="1" indent="-134541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Prosent og em er relative størrelser </a:t>
            </a:r>
          </a:p>
          <a:p>
            <a:pPr marL="571104" lvl="2" indent="-134541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(1em = 16px, 100% = bredde av nettleservinduet)</a:t>
            </a:r>
          </a:p>
          <a:p>
            <a:pPr marL="396479" lvl="1" indent="-134541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dirty="0"/>
              <a:t>eks: </a:t>
            </a:r>
            <a:r>
              <a:rPr lang="nb-NO" altLang="nb-NO" dirty="0">
                <a:latin typeface="Courier (W1)"/>
              </a:rPr>
              <a:t>h1 {font-size:70%;}</a:t>
            </a:r>
          </a:p>
          <a:p>
            <a:pPr marL="396479" lvl="1" indent="-134541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>
              <a:latin typeface="Courier (W1)"/>
            </a:endParaRPr>
          </a:p>
          <a:p>
            <a:pPr marL="396479" lvl="1" indent="-134541">
              <a:lnSpc>
                <a:spcPct val="114000"/>
              </a:lnSpc>
              <a:buSzPct val="75000"/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/>
          </a:p>
          <a:p>
            <a:pPr marL="123825" indent="-123825">
              <a:lnSpc>
                <a:spcPct val="114000"/>
              </a:lnSpc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/>
              <a:t>Font-</a:t>
            </a:r>
            <a:r>
              <a:rPr lang="nb-NO" altLang="nb-NO" sz="2100" dirty="0" err="1"/>
              <a:t>size</a:t>
            </a:r>
            <a:r>
              <a:rPr lang="nb-NO" altLang="nb-NO" sz="2100" dirty="0"/>
              <a:t> kan også oppgis i piksler (font-</a:t>
            </a:r>
            <a:r>
              <a:rPr lang="nb-NO" altLang="nb-NO" sz="2100" dirty="0" err="1"/>
              <a:t>size</a:t>
            </a:r>
            <a:r>
              <a:rPr lang="nb-NO" altLang="nb-NO" sz="2100" dirty="0"/>
              <a:t>: 12px), men enkelte nettlesere vil da ikke la leseren skalere teksten. Ikke bra for svaksynte. </a:t>
            </a:r>
          </a:p>
          <a:p>
            <a:endParaRPr lang="nb-NO" sz="270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85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 dirty="0"/>
              <a:t>Hva skjer når vi laster inn en webside?</a:t>
            </a:r>
          </a:p>
        </p:txBody>
      </p:sp>
      <p:sp>
        <p:nvSpPr>
          <p:cNvPr id="37891" name="computr1"/>
          <p:cNvSpPr>
            <a:spLocks noEditPoints="1" noChangeArrowheads="1"/>
          </p:cNvSpPr>
          <p:nvPr/>
        </p:nvSpPr>
        <p:spPr bwMode="auto">
          <a:xfrm>
            <a:off x="1763316" y="1977629"/>
            <a:ext cx="894159" cy="1002506"/>
          </a:xfrm>
          <a:custGeom>
            <a:avLst/>
            <a:gdLst>
              <a:gd name="T0" fmla="*/ 59513126 w 21600"/>
              <a:gd name="T1" fmla="*/ 0 h 21600"/>
              <a:gd name="T2" fmla="*/ 32902071 w 21600"/>
              <a:gd name="T3" fmla="*/ 0 h 21600"/>
              <a:gd name="T4" fmla="*/ 6291016 w 21600"/>
              <a:gd name="T5" fmla="*/ 0 h 21600"/>
              <a:gd name="T6" fmla="*/ 0 w 21600"/>
              <a:gd name="T7" fmla="*/ 58928617 h 21600"/>
              <a:gd name="T8" fmla="*/ 0 w 21600"/>
              <a:gd name="T9" fmla="*/ 82717595 h 21600"/>
              <a:gd name="T10" fmla="*/ 32902071 w 21600"/>
              <a:gd name="T11" fmla="*/ 82717595 h 21600"/>
              <a:gd name="T12" fmla="*/ 65804141 w 21600"/>
              <a:gd name="T13" fmla="*/ 82717595 h 21600"/>
              <a:gd name="T14" fmla="*/ 65804141 w 21600"/>
              <a:gd name="T15" fmla="*/ 58928617 h 21600"/>
              <a:gd name="T16" fmla="*/ 59513126 w 21600"/>
              <a:gd name="T17" fmla="*/ 51901481 h 21600"/>
              <a:gd name="T18" fmla="*/ 6291016 w 21600"/>
              <a:gd name="T19" fmla="*/ 51901481 h 21600"/>
              <a:gd name="T20" fmla="*/ 6291016 w 21600"/>
              <a:gd name="T21" fmla="*/ 25948822 h 21600"/>
              <a:gd name="T22" fmla="*/ 59513126 w 21600"/>
              <a:gd name="T23" fmla="*/ 25948822 h 21600"/>
              <a:gd name="T24" fmla="*/ 0 w 21600"/>
              <a:gd name="T25" fmla="*/ 70823106 h 21600"/>
              <a:gd name="T26" fmla="*/ 65804141 w 21600"/>
              <a:gd name="T27" fmla="*/ 70823106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4923 w 21600"/>
              <a:gd name="T43" fmla="*/ 2541 h 21600"/>
              <a:gd name="T44" fmla="*/ 16756 w 21600"/>
              <a:gd name="T45" fmla="*/ 11153 h 2160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 sz="1350"/>
          </a:p>
        </p:txBody>
      </p:sp>
      <p:sp>
        <p:nvSpPr>
          <p:cNvPr id="37892" name="modem"/>
          <p:cNvSpPr>
            <a:spLocks noEditPoints="1" noChangeArrowheads="1"/>
          </p:cNvSpPr>
          <p:nvPr/>
        </p:nvSpPr>
        <p:spPr bwMode="auto">
          <a:xfrm>
            <a:off x="5975747" y="2085976"/>
            <a:ext cx="1357313" cy="594122"/>
          </a:xfrm>
          <a:custGeom>
            <a:avLst/>
            <a:gdLst>
              <a:gd name="T0" fmla="*/ 0 w 21600"/>
              <a:gd name="T1" fmla="*/ 6929446 h 21600"/>
              <a:gd name="T2" fmla="*/ 20645477 w 21600"/>
              <a:gd name="T3" fmla="*/ 0 h 21600"/>
              <a:gd name="T4" fmla="*/ 130745221 w 21600"/>
              <a:gd name="T5" fmla="*/ 0 h 21600"/>
              <a:gd name="T6" fmla="*/ 151629401 w 21600"/>
              <a:gd name="T7" fmla="*/ 6929446 h 21600"/>
              <a:gd name="T8" fmla="*/ 151629401 w 21600"/>
              <a:gd name="T9" fmla="*/ 29051955 h 21600"/>
              <a:gd name="T10" fmla="*/ 0 w 21600"/>
              <a:gd name="T11" fmla="*/ 29051955 h 21600"/>
              <a:gd name="T12" fmla="*/ 75814701 w 21600"/>
              <a:gd name="T13" fmla="*/ 0 h 21600"/>
              <a:gd name="T14" fmla="*/ 75814701 w 21600"/>
              <a:gd name="T15" fmla="*/ 29051955 h 21600"/>
              <a:gd name="T16" fmla="*/ 0 w 21600"/>
              <a:gd name="T17" fmla="*/ 17990682 h 21600"/>
              <a:gd name="T18" fmla="*/ 151629401 w 21600"/>
              <a:gd name="T19" fmla="*/ 17990682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nb-NO" sz="1350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2844404" y="2193131"/>
            <a:ext cx="29694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 sz="1350"/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1818085" y="3212306"/>
            <a:ext cx="80962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nb-NO" sz="1350">
                <a:solidFill>
                  <a:schemeClr val="tx1"/>
                </a:solidFill>
                <a:latin typeface="Arial" charset="0"/>
                <a:cs typeface="Arial" charset="0"/>
              </a:rPr>
              <a:t>klient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655676" y="3651870"/>
            <a:ext cx="6172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/>
          <a:lstStyle>
            <a:lvl1pPr marL="166688" indent="-166688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24000"/>
              </a:lnSpc>
              <a:spcBef>
                <a:spcPct val="50000"/>
              </a:spcBef>
              <a:buSzPct val="75000"/>
            </a:pP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Når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du taster en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nettadresse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sendes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det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en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forespørsel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til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serveren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om å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sende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siden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du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angir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Serveren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sender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tilbake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html-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filen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du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har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bedt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om,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samt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eventuelle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andre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elementer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som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html-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filen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 linker </a:t>
            </a:r>
            <a:r>
              <a:rPr lang="en-US" altLang="nb-NO" sz="1200" dirty="0" err="1">
                <a:solidFill>
                  <a:srgbClr val="000000"/>
                </a:solidFill>
                <a:latin typeface="+mn-lt"/>
              </a:rPr>
              <a:t>til</a:t>
            </a:r>
            <a:r>
              <a:rPr lang="en-US" altLang="nb-NO" sz="12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Det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er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nettleseren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I din PC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som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gjør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om HTML-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koder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til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det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vi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ser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på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nb-NO" sz="1200" b="1" dirty="0" err="1">
                <a:solidFill>
                  <a:schemeClr val="accent1"/>
                </a:solidFill>
                <a:latin typeface="+mn-lt"/>
              </a:rPr>
              <a:t>skjermen</a:t>
            </a:r>
            <a:r>
              <a:rPr lang="en-US" altLang="nb-NO" sz="1200" b="1" dirty="0">
                <a:solidFill>
                  <a:schemeClr val="accent1"/>
                </a:solidFill>
                <a:latin typeface="+mn-lt"/>
              </a:rPr>
              <a:t>.</a:t>
            </a:r>
          </a:p>
          <a:p>
            <a:pPr>
              <a:lnSpc>
                <a:spcPct val="124000"/>
              </a:lnSpc>
              <a:spcBef>
                <a:spcPct val="50000"/>
              </a:spcBef>
              <a:buSzPct val="75000"/>
            </a:pPr>
            <a:r>
              <a:rPr lang="en-US" altLang="nb-NO" sz="1200" b="1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altLang="nb-NO" sz="1200" b="1" dirty="0" err="1">
                <a:solidFill>
                  <a:srgbClr val="000000"/>
                </a:solidFill>
                <a:latin typeface="+mn-lt"/>
              </a:rPr>
              <a:t>Klient</a:t>
            </a:r>
            <a:r>
              <a:rPr lang="en-US" altLang="nb-NO" sz="1200" b="1" dirty="0">
                <a:solidFill>
                  <a:srgbClr val="000000"/>
                </a:solidFill>
                <a:latin typeface="+mn-lt"/>
              </a:rPr>
              <a:t>-server-</a:t>
            </a:r>
            <a:r>
              <a:rPr lang="en-US" altLang="nb-NO" sz="1200" b="1" dirty="0" err="1">
                <a:solidFill>
                  <a:srgbClr val="000000"/>
                </a:solidFill>
                <a:latin typeface="+mn-lt"/>
              </a:rPr>
              <a:t>modellen</a:t>
            </a:r>
            <a:r>
              <a:rPr lang="en-US" altLang="nb-NO" sz="1200" b="1" dirty="0">
                <a:solidFill>
                  <a:srgbClr val="000000"/>
                </a:solidFill>
                <a:latin typeface="+mn-lt"/>
              </a:rPr>
              <a:t>”</a:t>
            </a:r>
            <a:endParaRPr lang="en-US" altLang="nb-NO" sz="105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6030516" y="3214687"/>
            <a:ext cx="11882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nb-NO" sz="1350">
                <a:solidFill>
                  <a:schemeClr val="tx1"/>
                </a:solidFill>
                <a:latin typeface="Arial" charset="0"/>
                <a:cs typeface="Arial" charset="0"/>
              </a:rPr>
              <a:t>Webserver 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2897981" y="1869281"/>
            <a:ext cx="275391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nb-NO" sz="1350" dirty="0">
                <a:solidFill>
                  <a:schemeClr val="tx1"/>
                </a:solidFill>
                <a:latin typeface="Arial" charset="0"/>
                <a:cs typeface="Arial" charset="0"/>
              </a:rPr>
              <a:t>“send meg www.usn.no”</a:t>
            </a:r>
          </a:p>
        </p:txBody>
      </p:sp>
      <p:sp>
        <p:nvSpPr>
          <p:cNvPr id="37898" name="Line 14"/>
          <p:cNvSpPr>
            <a:spLocks noChangeShapeType="1"/>
          </p:cNvSpPr>
          <p:nvPr/>
        </p:nvSpPr>
        <p:spPr bwMode="auto">
          <a:xfrm flipH="1">
            <a:off x="2844404" y="2518172"/>
            <a:ext cx="29158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 sz="1350"/>
          </a:p>
        </p:txBody>
      </p:sp>
      <p:sp>
        <p:nvSpPr>
          <p:cNvPr id="37899" name="Text Box 9"/>
          <p:cNvSpPr txBox="1">
            <a:spLocks noChangeArrowheads="1"/>
          </p:cNvSpPr>
          <p:nvPr/>
        </p:nvSpPr>
        <p:spPr bwMode="auto">
          <a:xfrm>
            <a:off x="3543300" y="2514600"/>
            <a:ext cx="275391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Verdana" pitchFamily="34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nb-NO" sz="1350" dirty="0">
                <a:solidFill>
                  <a:schemeClr val="tx1"/>
                </a:solidFill>
                <a:latin typeface="Arial" charset="0"/>
                <a:cs typeface="Arial" charset="0"/>
              </a:rPr>
              <a:t>sender usn.no sin index.html</a:t>
            </a:r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3561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nb-NO" altLang="nb-NO" dirty="0"/>
              <a:t>Andre skriftverdier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/>
        </p:spPr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2100" dirty="0">
                <a:solidFill>
                  <a:srgbClr val="CCCCFF"/>
                </a:solidFill>
                <a:hlinkClick r:id="rId3"/>
              </a:rPr>
              <a:t>font-style</a:t>
            </a:r>
            <a:r>
              <a:rPr lang="nb-NO" altLang="nb-NO" sz="2100" dirty="0"/>
              <a:t> Angir stilen på teksten. </a:t>
            </a:r>
          </a:p>
          <a:p>
            <a:pPr lvl="1">
              <a:lnSpc>
                <a:spcPct val="114000"/>
              </a:lnSpc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/>
              <a:t>Kursiv eller </a:t>
            </a:r>
            <a:r>
              <a:rPr lang="nb-NO" altLang="nb-NO" sz="1800" dirty="0" err="1"/>
              <a:t>oblique</a:t>
            </a:r>
            <a:r>
              <a:rPr lang="nb-NO" altLang="nb-NO" sz="1800" dirty="0"/>
              <a:t>:</a:t>
            </a:r>
          </a:p>
          <a:p>
            <a:pPr lvl="1"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alt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font-style:italic</a:t>
            </a: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lvl="1"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alt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font-style:oblique</a:t>
            </a: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>
              <a:lnSpc>
                <a:spcPct val="114000"/>
              </a:lnSpc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endParaRPr lang="nb-NO" altLang="nb-NO" sz="2100" dirty="0"/>
          </a:p>
          <a:p>
            <a:pPr>
              <a:lnSpc>
                <a:spcPct val="114000"/>
              </a:lnSpc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2100" dirty="0">
                <a:solidFill>
                  <a:srgbClr val="CCCCFF"/>
                </a:solidFill>
                <a:hlinkClick r:id="rId4"/>
              </a:rPr>
              <a:t>font-</a:t>
            </a:r>
            <a:r>
              <a:rPr lang="nb-NO" altLang="nb-NO" sz="2100" dirty="0" err="1">
                <a:solidFill>
                  <a:srgbClr val="CCCCFF"/>
                </a:solidFill>
                <a:hlinkClick r:id="rId4"/>
              </a:rPr>
              <a:t>weight</a:t>
            </a:r>
            <a:r>
              <a:rPr lang="nb-NO" altLang="nb-NO" sz="2100" dirty="0"/>
              <a:t> Angir tykkelsen på teksten. </a:t>
            </a:r>
          </a:p>
          <a:p>
            <a:pPr lvl="1">
              <a:lnSpc>
                <a:spcPct val="114000"/>
              </a:lnSpc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/>
              <a:t>Normal, bold, tall fra 100-900:</a:t>
            </a:r>
          </a:p>
          <a:p>
            <a:pPr lvl="1"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altLang="nb-NO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font-weight:bold</a:t>
            </a: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lvl="1">
              <a:tabLst>
                <a:tab pos="210741" algn="l"/>
                <a:tab pos="547688" algn="l"/>
                <a:tab pos="884635" algn="l"/>
                <a:tab pos="1221581" algn="l"/>
                <a:tab pos="1558529" algn="l"/>
                <a:tab pos="1895475" algn="l"/>
                <a:tab pos="2232422" algn="l"/>
                <a:tab pos="2569369" algn="l"/>
                <a:tab pos="2906316" algn="l"/>
                <a:tab pos="3243263" algn="l"/>
                <a:tab pos="3580210" algn="l"/>
                <a:tab pos="3917156" algn="l"/>
                <a:tab pos="4254104" algn="l"/>
                <a:tab pos="4591050" algn="l"/>
                <a:tab pos="4927997" algn="l"/>
                <a:tab pos="5264944" algn="l"/>
                <a:tab pos="5601891" algn="l"/>
                <a:tab pos="5938838" algn="l"/>
                <a:tab pos="6275785" algn="l"/>
                <a:tab pos="6613922" algn="l"/>
              </a:tabLst>
            </a:pPr>
            <a:r>
              <a:rPr lang="nb-NO" alt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h1 {font-weight:400;}</a:t>
            </a:r>
          </a:p>
        </p:txBody>
      </p:sp>
    </p:spTree>
    <p:extLst>
      <p:ext uri="{BB962C8B-B14F-4D97-AF65-F5344CB8AC3E}">
        <p14:creationId xmlns:p14="http://schemas.microsoft.com/office/powerpoint/2010/main" val="3468868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skriftverdier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>
                <a:hlinkClick r:id="rId2"/>
              </a:rPr>
              <a:t>Text-align</a:t>
            </a:r>
            <a:r>
              <a:rPr lang="nb-NO" dirty="0"/>
              <a:t>: høyre/venstre/midtstilt/strukket</a:t>
            </a:r>
          </a:p>
          <a:p>
            <a:pPr lvl="1"/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text-align:center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lvl="2"/>
            <a:r>
              <a:rPr lang="nb-NO" dirty="0"/>
              <a:t>Kan være: </a:t>
            </a:r>
            <a:r>
              <a:rPr lang="nb-NO" dirty="0" err="1"/>
              <a:t>Left</a:t>
            </a:r>
            <a:r>
              <a:rPr lang="nb-NO" dirty="0"/>
              <a:t>, right, </a:t>
            </a:r>
            <a:r>
              <a:rPr lang="nb-NO" dirty="0" err="1"/>
              <a:t>center</a:t>
            </a:r>
            <a:r>
              <a:rPr lang="nb-NO" dirty="0"/>
              <a:t>, </a:t>
            </a:r>
            <a:r>
              <a:rPr lang="nb-NO" dirty="0" err="1"/>
              <a:t>justify</a:t>
            </a:r>
            <a:endParaRPr lang="nb-NO" dirty="0"/>
          </a:p>
          <a:p>
            <a:pPr lvl="1"/>
            <a:endParaRPr lang="nb-NO" dirty="0"/>
          </a:p>
          <a:p>
            <a:r>
              <a:rPr lang="nb-NO" dirty="0">
                <a:hlinkClick r:id="rId3"/>
              </a:rPr>
              <a:t>Text-decoration</a:t>
            </a:r>
            <a:r>
              <a:rPr lang="nb-NO" dirty="0"/>
              <a:t>: understreking mm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h1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text-decoration:overline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 lvl="2"/>
            <a:r>
              <a:rPr lang="en-US" dirty="0"/>
              <a:t>Kan </a:t>
            </a:r>
            <a:r>
              <a:rPr lang="en-US" dirty="0" err="1"/>
              <a:t>være</a:t>
            </a:r>
            <a:r>
              <a:rPr lang="en-US" dirty="0"/>
              <a:t>: Overline, underline, line-through, none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Innrykk</a:t>
            </a:r>
            <a:r>
              <a:rPr lang="en-US" dirty="0"/>
              <a:t>: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p {text-indent:50px;}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01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Farger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62</a:t>
            </a:fld>
            <a:endParaRPr lang="nb-NO"/>
          </a:p>
        </p:txBody>
      </p:sp>
      <p:pic>
        <p:nvPicPr>
          <p:cNvPr id="25602" name="Picture 2" descr="http://image.slidesharecdn.com/css-120210110505-phpapp02/95/slide-36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47" y="1314454"/>
            <a:ext cx="6016244" cy="338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63</a:t>
            </a:fld>
            <a:endParaRPr lang="nb-NO"/>
          </a:p>
        </p:txBody>
      </p:sp>
      <p:pic>
        <p:nvPicPr>
          <p:cNvPr id="46082" name="Picture 2" descr="http://image.slidesharecdn.com/css-120210110505-phpapp02/95/slide-37-728.jpg?13288954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88" y="1314455"/>
            <a:ext cx="5994013" cy="337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3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nb-NO" altLang="nb-NO"/>
              <a:t>CSS: Lenker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/>
        </p:spPr>
        <p:txBody>
          <a:bodyPr/>
          <a:lstStyle/>
          <a:p>
            <a:pPr marL="123825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1800" dirty="0"/>
              <a:t>For å formatere alle lenker:</a:t>
            </a:r>
            <a:r>
              <a:rPr lang="nb-NO" altLang="nb-NO" sz="3000" dirty="0"/>
              <a:t> </a:t>
            </a:r>
            <a:r>
              <a:rPr lang="nb-NO" altLang="nb-NO" dirty="0"/>
              <a:t>a:link {deklarasjon}</a:t>
            </a:r>
          </a:p>
          <a:p>
            <a:pPr marL="123825" indent="-123825">
              <a:buSzPct val="75000"/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sz="1800" dirty="0"/>
          </a:p>
          <a:p>
            <a:pPr marL="123825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1500" dirty="0"/>
              <a:t>Fire lenkestadier:</a:t>
            </a:r>
          </a:p>
          <a:p>
            <a:pPr marL="396479" lvl="1" indent="-134541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b="1" dirty="0"/>
              <a:t>a:link</a:t>
            </a:r>
            <a:r>
              <a:rPr lang="nb-NO" altLang="nb-NO" dirty="0"/>
              <a:t> – </a:t>
            </a:r>
            <a:r>
              <a:rPr lang="nb-NO" altLang="nb-NO" sz="1800" dirty="0"/>
              <a:t>Vanlig lenketekst som ingen har klikket på enda </a:t>
            </a:r>
          </a:p>
          <a:p>
            <a:pPr marL="396479" lvl="1" indent="-134541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b="1" dirty="0"/>
              <a:t>a:visited</a:t>
            </a:r>
            <a:r>
              <a:rPr lang="nb-NO" altLang="nb-NO" dirty="0"/>
              <a:t> – </a:t>
            </a:r>
            <a:r>
              <a:rPr lang="nb-NO" altLang="nb-NO" sz="1800" dirty="0"/>
              <a:t>En lenke etter at man har klikket på den </a:t>
            </a:r>
          </a:p>
          <a:p>
            <a:pPr marL="396479" lvl="1" indent="-134541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b="1" dirty="0"/>
              <a:t>a:hover</a:t>
            </a:r>
            <a:r>
              <a:rPr lang="nb-NO" altLang="nb-NO" dirty="0"/>
              <a:t> – </a:t>
            </a:r>
            <a:r>
              <a:rPr lang="nb-NO" altLang="nb-NO" sz="1800" dirty="0"/>
              <a:t>Når man holder musen over lenken</a:t>
            </a:r>
            <a:r>
              <a:rPr lang="nb-NO" altLang="nb-NO" dirty="0"/>
              <a:t> </a:t>
            </a:r>
          </a:p>
          <a:p>
            <a:pPr marL="396479" lvl="1" indent="-134541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b="1" dirty="0"/>
              <a:t>a:active</a:t>
            </a:r>
            <a:r>
              <a:rPr lang="nb-NO" altLang="nb-NO" dirty="0"/>
              <a:t> – </a:t>
            </a:r>
            <a:r>
              <a:rPr lang="nb-NO" altLang="nb-NO" sz="1800" dirty="0"/>
              <a:t>Når man klikker på lenken </a:t>
            </a:r>
            <a:endParaRPr lang="nb-NO" altLang="nb-NO" dirty="0"/>
          </a:p>
          <a:p>
            <a:pPr marL="396479" lvl="1" indent="-134541">
              <a:buSzPct val="75000"/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dirty="0"/>
          </a:p>
        </p:txBody>
      </p:sp>
    </p:spTree>
    <p:extLst>
      <p:ext uri="{BB962C8B-B14F-4D97-AF65-F5344CB8AC3E}">
        <p14:creationId xmlns:p14="http://schemas.microsoft.com/office/powerpoint/2010/main" val="2270573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Lister</a:t>
            </a:r>
          </a:p>
        </p:txBody>
      </p:sp>
      <p:graphicFrame>
        <p:nvGraphicFramePr>
          <p:cNvPr id="6" name="Plassholder for innhold 5"/>
          <p:cNvGraphicFramePr>
            <a:graphicFrameLocks noGrp="1"/>
          </p:cNvGraphicFramePr>
          <p:nvPr>
            <p:ph idx="1"/>
          </p:nvPr>
        </p:nvGraphicFramePr>
        <p:xfrm>
          <a:off x="1636651" y="1862826"/>
          <a:ext cx="6000750" cy="2253620"/>
        </p:xfrm>
        <a:graphic>
          <a:graphicData uri="http://schemas.openxmlformats.org/drawingml/2006/table">
            <a:tbl>
              <a:tblPr/>
              <a:tblGrid>
                <a:gridCol w="2050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algn="l"/>
                      <a:r>
                        <a:rPr lang="nb-NO" sz="2100" b="1" dirty="0"/>
                        <a:t>Property</a:t>
                      </a:r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2100" b="1" dirty="0" err="1"/>
                        <a:t>Description</a:t>
                      </a:r>
                      <a:endParaRPr lang="nb-NO" sz="2100" b="1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r>
                        <a:rPr lang="nb-NO" sz="2100">
                          <a:hlinkClick r:id="rId2" action="ppaction://hlinkfile"/>
                        </a:rPr>
                        <a:t>list-style</a:t>
                      </a:r>
                      <a:endParaRPr lang="nb-NO" sz="210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Alt I en </a:t>
                      </a:r>
                      <a:r>
                        <a:rPr lang="en-US" sz="2100" dirty="0" err="1"/>
                        <a:t>deklarasjon</a:t>
                      </a:r>
                      <a:endParaRPr lang="en-US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r>
                        <a:rPr lang="nb-NO" sz="2100">
                          <a:hlinkClick r:id="rId3" action="ppaction://hlinkfile"/>
                        </a:rPr>
                        <a:t>list-style-image</a:t>
                      </a:r>
                      <a:endParaRPr lang="nb-NO" sz="210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/>
                        <a:t>Angir</a:t>
                      </a:r>
                      <a:r>
                        <a:rPr lang="en-US" sz="2100" baseline="0" dirty="0"/>
                        <a:t> et </a:t>
                      </a:r>
                      <a:r>
                        <a:rPr lang="en-US" sz="2100" baseline="0" dirty="0" err="1"/>
                        <a:t>bilde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som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punkt</a:t>
                      </a:r>
                      <a:endParaRPr lang="en-US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5">
                <a:tc>
                  <a:txBody>
                    <a:bodyPr/>
                    <a:lstStyle/>
                    <a:p>
                      <a:r>
                        <a:rPr lang="nb-NO" sz="2100" dirty="0">
                          <a:hlinkClick r:id="rId4" action="ppaction://hlinkfile"/>
                        </a:rPr>
                        <a:t>list-style-</a:t>
                      </a:r>
                      <a:r>
                        <a:rPr lang="nb-NO" sz="2100" dirty="0" err="1">
                          <a:hlinkClick r:id="rId4" action="ppaction://hlinkfile"/>
                        </a:rPr>
                        <a:t>position</a:t>
                      </a:r>
                      <a:endParaRPr lang="nb-NO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/>
                        <a:t>Angir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om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punktet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er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innenfor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eller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utenfor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innholdsflyten</a:t>
                      </a:r>
                      <a:endParaRPr lang="en-US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r>
                        <a:rPr lang="nb-NO" sz="2100" dirty="0">
                          <a:hlinkClick r:id="rId5" action="ppaction://hlinkfile"/>
                        </a:rPr>
                        <a:t>list-style-type</a:t>
                      </a:r>
                      <a:endParaRPr lang="nb-NO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 err="1"/>
                        <a:t>Angir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hvordan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punkt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skal</a:t>
                      </a:r>
                      <a:r>
                        <a:rPr lang="en-US" sz="2100" dirty="0"/>
                        <a:t> se </a:t>
                      </a:r>
                      <a:r>
                        <a:rPr lang="en-US" sz="2100" dirty="0" err="1"/>
                        <a:t>ut</a:t>
                      </a:r>
                      <a:endParaRPr lang="en-US" sz="2100" dirty="0"/>
                    </a:p>
                  </a:txBody>
                  <a:tcPr marL="66675" marR="66675" marT="33338" marB="33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06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35756" algn="l"/>
                <a:tab pos="672704" algn="l"/>
                <a:tab pos="1009650" algn="l"/>
                <a:tab pos="1346597" algn="l"/>
                <a:tab pos="1683544" algn="l"/>
                <a:tab pos="2020491" algn="l"/>
                <a:tab pos="2357438" algn="l"/>
                <a:tab pos="2694385" algn="l"/>
                <a:tab pos="3031331" algn="l"/>
                <a:tab pos="3368279" algn="l"/>
                <a:tab pos="3705225" algn="l"/>
                <a:tab pos="4042172" algn="l"/>
                <a:tab pos="4379119" algn="l"/>
                <a:tab pos="4716066" algn="l"/>
                <a:tab pos="5053013" algn="l"/>
                <a:tab pos="5389960" algn="l"/>
                <a:tab pos="5726906" algn="l"/>
                <a:tab pos="6063854" algn="l"/>
                <a:tab pos="6400800" algn="l"/>
                <a:tab pos="6737747" algn="l"/>
              </a:tabLst>
            </a:pPr>
            <a:r>
              <a:rPr lang="nb-NO" altLang="nb-NO"/>
              <a:t>CSS: lenker som liste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ln/>
        </p:spPr>
        <p:txBody>
          <a:bodyPr/>
          <a:lstStyle/>
          <a:p>
            <a:pPr marL="123825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/>
              <a:t>Hva om det er lenker i teksten i tillegg til navigasjonsmenyen?</a:t>
            </a:r>
          </a:p>
          <a:p>
            <a:pPr marL="423863" lvl="1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b="1" dirty="0" err="1"/>
              <a:t>Cascade</a:t>
            </a:r>
            <a:r>
              <a:rPr lang="nb-NO" altLang="nb-NO" b="1" dirty="0"/>
              <a:t>: </a:t>
            </a:r>
            <a:r>
              <a:rPr lang="nb-NO" altLang="nb-NO" dirty="0"/>
              <a:t>definer hvilke lenker som skal være hva</a:t>
            </a:r>
            <a:endParaRPr lang="nb-NO" altLang="nb-NO" b="1" dirty="0"/>
          </a:p>
          <a:p>
            <a:pPr marL="723900" lvl="2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/>
              <a:t>ul li a:link {deklarasjon}</a:t>
            </a:r>
          </a:p>
          <a:p>
            <a:pPr marL="723900" lvl="2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/>
              <a:t>ul li a:hover {deklarasjon}</a:t>
            </a:r>
          </a:p>
          <a:p>
            <a:pPr marL="723900" lvl="2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2100" dirty="0"/>
              <a:t>ul li a:active {deklarasjon}</a:t>
            </a:r>
          </a:p>
          <a:p>
            <a:pPr marL="123825" indent="-123825">
              <a:buSzPct val="75000"/>
              <a:buNone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endParaRPr lang="nb-NO" altLang="nb-NO" sz="1800" dirty="0"/>
          </a:p>
          <a:p>
            <a:pPr marL="123825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1800" dirty="0"/>
              <a:t>Mer om lenker: </a:t>
            </a:r>
            <a:r>
              <a:rPr lang="nb-NO" altLang="nb-NO" sz="1800" dirty="0">
                <a:solidFill>
                  <a:srgbClr val="CCCCFF"/>
                </a:solidFill>
                <a:hlinkClick r:id="rId3"/>
              </a:rPr>
              <a:t>http://www.w3schools.com/css/css_link.asp</a:t>
            </a:r>
          </a:p>
          <a:p>
            <a:pPr marL="123825" indent="-123825">
              <a:buSzPct val="75000"/>
              <a:buFont typeface="Verdana" pitchFamily="32" charset="0"/>
              <a:buChar char="•"/>
              <a:tabLst>
                <a:tab pos="334566" algn="l"/>
                <a:tab pos="671513" algn="l"/>
                <a:tab pos="1008460" algn="l"/>
                <a:tab pos="1345406" algn="l"/>
                <a:tab pos="1682354" algn="l"/>
                <a:tab pos="2019300" algn="l"/>
                <a:tab pos="2356247" algn="l"/>
                <a:tab pos="2693194" algn="l"/>
                <a:tab pos="3030141" algn="l"/>
                <a:tab pos="3367088" algn="l"/>
                <a:tab pos="3704035" algn="l"/>
                <a:tab pos="4040981" algn="l"/>
                <a:tab pos="4377929" algn="l"/>
                <a:tab pos="4714875" algn="l"/>
                <a:tab pos="5051822" algn="l"/>
                <a:tab pos="5388769" algn="l"/>
                <a:tab pos="5725716" algn="l"/>
                <a:tab pos="6062663" algn="l"/>
                <a:tab pos="6399610" algn="l"/>
                <a:tab pos="6737747" algn="l"/>
              </a:tabLst>
            </a:pPr>
            <a:r>
              <a:rPr lang="nb-NO" altLang="nb-NO" sz="1800" dirty="0">
                <a:solidFill>
                  <a:srgbClr val="CCCCFF"/>
                </a:solidFill>
                <a:hlinkClick r:id="rId4"/>
              </a:rPr>
              <a:t>Hvordan lage en kul navigasjon med lenker, lister og CSS</a:t>
            </a:r>
            <a:endParaRPr lang="nb-NO" altLang="nb-NO" sz="1800" dirty="0">
              <a:solidFill>
                <a:srgbClr val="CCCCFF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808711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Posisjonering med </a:t>
            </a:r>
            <a:r>
              <a:rPr lang="nb-NO" dirty="0" err="1"/>
              <a:t>css</a:t>
            </a:r>
            <a:endParaRPr lang="nb-NO" dirty="0"/>
          </a:p>
        </p:txBody>
      </p:sp>
      <p:sp>
        <p:nvSpPr>
          <p:cNvPr id="2" name="Undertittel 1">
            <a:extLst>
              <a:ext uri="{FF2B5EF4-FFF2-40B4-BE49-F238E27FC236}">
                <a16:creationId xmlns:a16="http://schemas.microsoft.com/office/drawing/2014/main" id="{EF44B76A-DA58-463F-9A9C-513568FB1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I dette emnet  regner vi med at dere til slutt klarer </a:t>
            </a:r>
            <a:br>
              <a:rPr lang="nb-NO" dirty="0"/>
            </a:br>
            <a:r>
              <a:rPr lang="nb-NO" dirty="0"/>
              <a:t>å lage en enkel layout med float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67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546895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03703" y="428161"/>
            <a:ext cx="8172464" cy="857250"/>
          </a:xfrm>
        </p:spPr>
        <p:txBody>
          <a:bodyPr/>
          <a:lstStyle/>
          <a:p>
            <a:r>
              <a:rPr lang="nb-NO" dirty="0"/>
              <a:t>HTML 5 – </a:t>
            </a:r>
            <a:r>
              <a:rPr lang="nb-NO" dirty="0">
                <a:hlinkClick r:id="rId2"/>
              </a:rPr>
              <a:t>layout</a:t>
            </a:r>
            <a:r>
              <a:rPr lang="nb-NO" dirty="0"/>
              <a:t> med semantiske elementer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Elementer som viser hvordan siden er strukturert (bygd opp)</a:t>
            </a:r>
          </a:p>
          <a:p>
            <a:endParaRPr lang="nb-NO" dirty="0"/>
          </a:p>
          <a:p>
            <a:r>
              <a:rPr lang="nb-NO" dirty="0"/>
              <a:t>HTML før: </a:t>
            </a:r>
          </a:p>
          <a:p>
            <a:pPr lvl="1"/>
            <a:r>
              <a:rPr lang="nb-NO" dirty="0"/>
              <a:t>struktur kun gjennom </a:t>
            </a:r>
            <a:r>
              <a:rPr lang="nb-NO" dirty="0" err="1"/>
              <a:t>h,p</a:t>
            </a:r>
            <a:r>
              <a:rPr lang="nb-NO" dirty="0"/>
              <a:t> + inndeling i ulike blokkelementer definert i CSS (div id, div </a:t>
            </a:r>
            <a:r>
              <a:rPr lang="nb-NO" dirty="0" err="1"/>
              <a:t>class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Struktur måtte bygges for hver side, ulike måter å gjøre det på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68</a:t>
            </a:fld>
            <a:endParaRPr lang="nb-NO"/>
          </a:p>
        </p:txBody>
      </p:sp>
      <p:pic>
        <p:nvPicPr>
          <p:cNvPr id="3074" name="Picture 2" descr="https://i.ytimg.com/vi/2sxz1duInsk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4" r="27350" b="12618"/>
          <a:stretch/>
        </p:blipFill>
        <p:spPr bwMode="auto">
          <a:xfrm>
            <a:off x="5354584" y="1594843"/>
            <a:ext cx="3321583" cy="25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4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Html 5 – layout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38635" y="1176169"/>
            <a:ext cx="3134948" cy="2850156"/>
          </a:xfrm>
        </p:spPr>
        <p:txBody>
          <a:bodyPr>
            <a:normAutofit/>
          </a:bodyPr>
          <a:lstStyle/>
          <a:p>
            <a:r>
              <a:rPr lang="nb-NO" dirty="0">
                <a:hlinkClick r:id="rId2"/>
              </a:rPr>
              <a:t>Semantiske elementer</a:t>
            </a: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69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7" y="1604794"/>
            <a:ext cx="2834469" cy="3339237"/>
          </a:xfrm>
          <a:prstGeom prst="rect">
            <a:avLst/>
          </a:prstGeo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C82018B3-71F6-AE97-0650-2B49DBDB0847}"/>
              </a:ext>
            </a:extLst>
          </p:cNvPr>
          <p:cNvSpPr txBox="1">
            <a:spLocks/>
          </p:cNvSpPr>
          <p:nvPr/>
        </p:nvSpPr>
        <p:spPr>
          <a:xfrm>
            <a:off x="4766803" y="1176169"/>
            <a:ext cx="3908789" cy="2850156"/>
          </a:xfrm>
          <a:prstGeom prst="rect">
            <a:avLst/>
          </a:prstGeom>
        </p:spPr>
        <p:txBody>
          <a:bodyPr vert="horz" lIns="91440" tIns="0" rIns="91440" bIns="0" rtlCol="0">
            <a:normAutofit fontScale="92500" lnSpcReduction="10000"/>
          </a:bodyPr>
          <a:lstStyle>
            <a:lvl1pPr marL="176213" indent="-17621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2438" indent="-207963" algn="l" defTabSz="45085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627063" indent="-158750" algn="l" defTabSz="62706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804863" indent="-16192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987425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Ulike layout-teknikker (CSS):</a:t>
            </a:r>
          </a:p>
          <a:p>
            <a:r>
              <a:rPr lang="nb-NO" dirty="0">
                <a:hlinkClick r:id="rId4"/>
              </a:rPr>
              <a:t>Float/Clear</a:t>
            </a:r>
            <a:endParaRPr lang="nb-NO" dirty="0"/>
          </a:p>
          <a:p>
            <a:r>
              <a:rPr lang="nb-NO" dirty="0">
                <a:hlinkClick r:id="rId5"/>
              </a:rPr>
              <a:t>CSS </a:t>
            </a:r>
            <a:r>
              <a:rPr lang="nb-NO" dirty="0" err="1">
                <a:hlinkClick r:id="rId5"/>
              </a:rPr>
              <a:t>flexbox</a:t>
            </a:r>
            <a:endParaRPr lang="nb-NO" dirty="0"/>
          </a:p>
          <a:p>
            <a:r>
              <a:rPr lang="nb-NO" dirty="0">
                <a:hlinkClick r:id="rId6"/>
              </a:rPr>
              <a:t>CSS grid</a:t>
            </a:r>
            <a:endParaRPr lang="nb-NO" dirty="0"/>
          </a:p>
          <a:p>
            <a:r>
              <a:rPr lang="nb-NO" dirty="0">
                <a:hlinkClick r:id="rId7"/>
              </a:rPr>
              <a:t>CSS rammeverk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r>
              <a:rPr lang="nb-NO" dirty="0"/>
              <a:t>Alle elementer vises som en boks med mindre vi angir noe annet</a:t>
            </a:r>
          </a:p>
        </p:txBody>
      </p:sp>
    </p:spTree>
    <p:extLst>
      <p:ext uri="{BB962C8B-B14F-4D97-AF65-F5344CB8AC3E}">
        <p14:creationId xmlns:p14="http://schemas.microsoft.com/office/powerpoint/2010/main" val="42703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617" y="2084237"/>
            <a:ext cx="3249862" cy="2214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Anatomien til et nettsted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Nettsted = </a:t>
            </a:r>
          </a:p>
          <a:p>
            <a:r>
              <a:rPr lang="nb-NO" dirty="0"/>
              <a:t>Hjemmeside +</a:t>
            </a:r>
          </a:p>
          <a:p>
            <a:r>
              <a:rPr lang="nb-NO" dirty="0"/>
              <a:t>Nettsider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endParaRPr lang="nb-NO" dirty="0"/>
          </a:p>
          <a:p>
            <a:r>
              <a:rPr lang="nb-NO" dirty="0"/>
              <a:t>Se </a:t>
            </a:r>
            <a:r>
              <a:rPr lang="nb-NO" dirty="0">
                <a:hlinkClick r:id="rId3"/>
              </a:rPr>
              <a:t>denne </a:t>
            </a:r>
            <a:br>
              <a:rPr lang="nb-NO" dirty="0">
                <a:hlinkClick r:id="rId3"/>
              </a:rPr>
            </a:br>
            <a:r>
              <a:rPr lang="nb-NO" dirty="0">
                <a:hlinkClick r:id="rId3"/>
              </a:rPr>
              <a:t>spillelisten </a:t>
            </a:r>
            <a:br>
              <a:rPr lang="nb-NO" dirty="0"/>
            </a:br>
            <a:r>
              <a:rPr lang="nb-NO" dirty="0"/>
              <a:t>for mer om </a:t>
            </a:r>
            <a:br>
              <a:rPr lang="nb-NO" dirty="0"/>
            </a:br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4920714" y="1285411"/>
            <a:ext cx="3888432" cy="33334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/>
          </a:p>
        </p:txBody>
      </p:sp>
      <p:sp>
        <p:nvSpPr>
          <p:cNvPr id="7" name="Rektangel 6"/>
          <p:cNvSpPr/>
          <p:nvPr/>
        </p:nvSpPr>
        <p:spPr>
          <a:xfrm>
            <a:off x="6081843" y="1501435"/>
            <a:ext cx="1566174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Startside</a:t>
            </a:r>
          </a:p>
        </p:txBody>
      </p:sp>
      <p:cxnSp>
        <p:nvCxnSpPr>
          <p:cNvPr id="18" name="Rett linje 17"/>
          <p:cNvCxnSpPr>
            <a:stCxn id="7" idx="2"/>
            <a:endCxn id="16" idx="0"/>
          </p:cNvCxnSpPr>
          <p:nvPr/>
        </p:nvCxnSpPr>
        <p:spPr>
          <a:xfrm>
            <a:off x="6864930" y="2095501"/>
            <a:ext cx="13502" cy="1836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5555285" y="2257519"/>
            <a:ext cx="26192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>
            <a:stCxn id="15" idx="0"/>
          </p:cNvCxnSpPr>
          <p:nvPr/>
        </p:nvCxnSpPr>
        <p:spPr>
          <a:xfrm flipV="1">
            <a:off x="5555285" y="2257519"/>
            <a:ext cx="0" cy="1674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 flipV="1">
            <a:off x="8156558" y="2257519"/>
            <a:ext cx="0" cy="108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ktangel 7"/>
          <p:cNvSpPr/>
          <p:nvPr/>
        </p:nvSpPr>
        <p:spPr>
          <a:xfrm>
            <a:off x="5028726" y="2365531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Tema1</a:t>
            </a:r>
          </a:p>
        </p:txBody>
      </p:sp>
      <p:sp>
        <p:nvSpPr>
          <p:cNvPr id="9" name="Rektangel 8"/>
          <p:cNvSpPr/>
          <p:nvPr/>
        </p:nvSpPr>
        <p:spPr>
          <a:xfrm>
            <a:off x="6351873" y="2365531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Tema2</a:t>
            </a:r>
          </a:p>
        </p:txBody>
      </p:sp>
      <p:sp>
        <p:nvSpPr>
          <p:cNvPr id="10" name="Rektangel 9"/>
          <p:cNvSpPr/>
          <p:nvPr/>
        </p:nvSpPr>
        <p:spPr>
          <a:xfrm>
            <a:off x="7648017" y="2365531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Tema3</a:t>
            </a:r>
          </a:p>
        </p:txBody>
      </p:sp>
      <p:sp>
        <p:nvSpPr>
          <p:cNvPr id="11" name="Rektangel 10"/>
          <p:cNvSpPr/>
          <p:nvPr/>
        </p:nvSpPr>
        <p:spPr>
          <a:xfrm>
            <a:off x="5028726" y="3121615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Tema1a</a:t>
            </a:r>
          </a:p>
        </p:txBody>
      </p:sp>
      <p:sp>
        <p:nvSpPr>
          <p:cNvPr id="12" name="Rektangel 11"/>
          <p:cNvSpPr/>
          <p:nvPr/>
        </p:nvSpPr>
        <p:spPr>
          <a:xfrm>
            <a:off x="6351873" y="3121615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Tema2a</a:t>
            </a:r>
          </a:p>
        </p:txBody>
      </p:sp>
      <p:sp>
        <p:nvSpPr>
          <p:cNvPr id="15" name="Rektangel 14"/>
          <p:cNvSpPr/>
          <p:nvPr/>
        </p:nvSpPr>
        <p:spPr>
          <a:xfrm>
            <a:off x="5028726" y="3931705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Tema1b</a:t>
            </a:r>
          </a:p>
        </p:txBody>
      </p:sp>
      <p:sp>
        <p:nvSpPr>
          <p:cNvPr id="16" name="Rektangel 15"/>
          <p:cNvSpPr/>
          <p:nvPr/>
        </p:nvSpPr>
        <p:spPr>
          <a:xfrm>
            <a:off x="6351873" y="3931705"/>
            <a:ext cx="1053117" cy="594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Tema2b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2721908" y="3895355"/>
            <a:ext cx="1961707" cy="5078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1350" b="1" dirty="0"/>
              <a:t>Startsiden skal alltid hete index.html!</a:t>
            </a:r>
          </a:p>
        </p:txBody>
      </p:sp>
    </p:spTree>
    <p:extLst>
      <p:ext uri="{BB962C8B-B14F-4D97-AF65-F5344CB8AC3E}">
        <p14:creationId xmlns:p14="http://schemas.microsoft.com/office/powerpoint/2010/main" val="16919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float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Img</a:t>
            </a:r>
            <a:r>
              <a:rPr lang="nb-NO" dirty="0">
                <a:solidFill>
                  <a:schemeClr val="accent1"/>
                </a:solidFill>
              </a:rPr>
              <a:t> {</a:t>
            </a:r>
            <a:r>
              <a:rPr lang="nb-NO" dirty="0" err="1">
                <a:solidFill>
                  <a:schemeClr val="accent1"/>
                </a:solidFill>
              </a:rPr>
              <a:t>float:right</a:t>
            </a:r>
            <a:r>
              <a:rPr lang="nb-NO" dirty="0">
                <a:solidFill>
                  <a:schemeClr val="accent1"/>
                </a:solidFill>
              </a:rPr>
              <a:t>;}</a:t>
            </a:r>
            <a:endParaRPr lang="nb-NO" dirty="0"/>
          </a:p>
          <a:p>
            <a:r>
              <a:rPr lang="nb-NO" dirty="0"/>
              <a:t>Skyv et element til venstre eller høyre</a:t>
            </a:r>
          </a:p>
          <a:p>
            <a:r>
              <a:rPr lang="nb-NO" dirty="0"/>
              <a:t>Brukes typisk på bilder</a:t>
            </a:r>
          </a:p>
          <a:p>
            <a:r>
              <a:rPr lang="nb-NO" dirty="0"/>
              <a:t>Kan også brukes på andre blokkelementer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Prøv på </a:t>
            </a:r>
            <a:r>
              <a:rPr lang="nb-NO" dirty="0">
                <a:hlinkClick r:id="rId2"/>
              </a:rPr>
              <a:t>W3schools</a:t>
            </a: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70</a:t>
            </a:fld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656103" y="3056933"/>
            <a:ext cx="972108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 err="1"/>
              <a:t>Float:left</a:t>
            </a:r>
            <a:endParaRPr lang="nb-NO" sz="1350" dirty="0"/>
          </a:p>
        </p:txBody>
      </p:sp>
      <p:sp>
        <p:nvSpPr>
          <p:cNvPr id="7" name="Rektangel 6"/>
          <p:cNvSpPr/>
          <p:nvPr/>
        </p:nvSpPr>
        <p:spPr>
          <a:xfrm>
            <a:off x="5084595" y="3056933"/>
            <a:ext cx="972108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 err="1"/>
              <a:t>Float:right</a:t>
            </a:r>
            <a:endParaRPr lang="nb-NO" sz="1350" dirty="0"/>
          </a:p>
        </p:txBody>
      </p:sp>
      <p:sp>
        <p:nvSpPr>
          <p:cNvPr id="9" name="TekstSylinder 8"/>
          <p:cNvSpPr txBox="1"/>
          <p:nvPr/>
        </p:nvSpPr>
        <p:spPr>
          <a:xfrm>
            <a:off x="1682217" y="3056934"/>
            <a:ext cx="334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err="1"/>
              <a:t>Lorem</a:t>
            </a:r>
            <a:r>
              <a:rPr lang="nb-NO" sz="900" dirty="0"/>
              <a:t> </a:t>
            </a:r>
            <a:r>
              <a:rPr lang="nb-NO" sz="900" dirty="0" err="1"/>
              <a:t>ipsum</a:t>
            </a:r>
            <a:r>
              <a:rPr lang="nb-NO" sz="900" dirty="0"/>
              <a:t> </a:t>
            </a:r>
            <a:r>
              <a:rPr lang="nb-NO" sz="900" dirty="0" err="1"/>
              <a:t>dolor</a:t>
            </a:r>
            <a:r>
              <a:rPr lang="nb-NO" sz="900" dirty="0"/>
              <a:t> </a:t>
            </a:r>
            <a:r>
              <a:rPr lang="nb-NO" sz="900" dirty="0" err="1"/>
              <a:t>sit</a:t>
            </a:r>
            <a:r>
              <a:rPr lang="nb-NO" sz="900" dirty="0"/>
              <a:t> </a:t>
            </a:r>
            <a:r>
              <a:rPr lang="nb-NO" sz="900" dirty="0" err="1"/>
              <a:t>amet</a:t>
            </a:r>
            <a:r>
              <a:rPr lang="nb-NO" sz="900" dirty="0"/>
              <a:t>, </a:t>
            </a:r>
            <a:r>
              <a:rPr lang="nb-NO" sz="900" dirty="0" err="1"/>
              <a:t>consectetur</a:t>
            </a:r>
            <a:r>
              <a:rPr lang="nb-NO" sz="900" dirty="0"/>
              <a:t> </a:t>
            </a:r>
            <a:r>
              <a:rPr lang="nb-NO" sz="900" dirty="0" err="1"/>
              <a:t>adipiscing</a:t>
            </a:r>
            <a:r>
              <a:rPr lang="nb-NO" sz="900" dirty="0"/>
              <a:t> </a:t>
            </a:r>
            <a:r>
              <a:rPr lang="nb-NO" sz="900" dirty="0" err="1"/>
              <a:t>elit</a:t>
            </a:r>
            <a:r>
              <a:rPr lang="nb-NO" sz="900" dirty="0"/>
              <a:t>. Vestibulum in </a:t>
            </a:r>
            <a:r>
              <a:rPr lang="nb-NO" sz="900" dirty="0" err="1"/>
              <a:t>metus</a:t>
            </a:r>
            <a:r>
              <a:rPr lang="nb-NO" sz="900" dirty="0"/>
              <a:t> </a:t>
            </a:r>
            <a:r>
              <a:rPr lang="nb-NO" sz="900" dirty="0" err="1"/>
              <a:t>lorem</a:t>
            </a:r>
            <a:r>
              <a:rPr lang="nb-NO" sz="900" dirty="0"/>
              <a:t>. </a:t>
            </a:r>
            <a:r>
              <a:rPr lang="nb-NO" sz="900" dirty="0" err="1"/>
              <a:t>Quisque</a:t>
            </a:r>
            <a:r>
              <a:rPr lang="nb-NO" sz="900" dirty="0"/>
              <a:t> dictum </a:t>
            </a:r>
            <a:r>
              <a:rPr lang="nb-NO" sz="900" dirty="0" err="1"/>
              <a:t>leo</a:t>
            </a:r>
            <a:r>
              <a:rPr lang="nb-NO" sz="900" dirty="0"/>
              <a:t> in </a:t>
            </a:r>
            <a:r>
              <a:rPr lang="nb-NO" sz="900" dirty="0" err="1"/>
              <a:t>sapien</a:t>
            </a:r>
            <a:r>
              <a:rPr lang="nb-NO" sz="900" dirty="0"/>
              <a:t> dictum, </a:t>
            </a:r>
            <a:r>
              <a:rPr lang="nb-NO" sz="900" dirty="0" err="1"/>
              <a:t>nec</a:t>
            </a:r>
            <a:r>
              <a:rPr lang="nb-NO" sz="900" dirty="0"/>
              <a:t> </a:t>
            </a:r>
            <a:r>
              <a:rPr lang="nb-NO" sz="900" dirty="0" err="1"/>
              <a:t>iaculis</a:t>
            </a:r>
            <a:r>
              <a:rPr lang="nb-NO" sz="900" dirty="0"/>
              <a:t> </a:t>
            </a:r>
            <a:r>
              <a:rPr lang="nb-NO" sz="900" dirty="0" err="1"/>
              <a:t>sapien</a:t>
            </a:r>
            <a:r>
              <a:rPr lang="nb-NO" sz="900" dirty="0"/>
              <a:t> </a:t>
            </a:r>
            <a:r>
              <a:rPr lang="nb-NO" sz="900" dirty="0" err="1"/>
              <a:t>tincidunt</a:t>
            </a:r>
            <a:r>
              <a:rPr lang="nb-NO" sz="900" dirty="0"/>
              <a:t>. Mauris eros </a:t>
            </a:r>
            <a:r>
              <a:rPr lang="nb-NO" sz="900" dirty="0" err="1"/>
              <a:t>lorem</a:t>
            </a:r>
            <a:r>
              <a:rPr lang="nb-NO" sz="900" dirty="0"/>
              <a:t>, </a:t>
            </a:r>
            <a:r>
              <a:rPr lang="nb-NO" sz="900" dirty="0" err="1"/>
              <a:t>sodales</a:t>
            </a:r>
            <a:r>
              <a:rPr lang="nb-NO" sz="900" dirty="0"/>
              <a:t> </a:t>
            </a:r>
            <a:r>
              <a:rPr lang="nb-NO" sz="900" dirty="0" err="1"/>
              <a:t>sit</a:t>
            </a:r>
            <a:r>
              <a:rPr lang="nb-NO" sz="900" dirty="0"/>
              <a:t> </a:t>
            </a:r>
            <a:r>
              <a:rPr lang="nb-NO" sz="900" dirty="0" err="1"/>
              <a:t>amet</a:t>
            </a:r>
            <a:r>
              <a:rPr lang="nb-NO" sz="900" dirty="0"/>
              <a:t> </a:t>
            </a:r>
            <a:r>
              <a:rPr lang="nb-NO" sz="900" dirty="0" err="1"/>
              <a:t>lacinia</a:t>
            </a:r>
            <a:r>
              <a:rPr lang="nb-NO" sz="900" dirty="0"/>
              <a:t> vel, </a:t>
            </a:r>
            <a:r>
              <a:rPr lang="nb-NO" sz="900" dirty="0" err="1"/>
              <a:t>lobortis</a:t>
            </a:r>
            <a:r>
              <a:rPr lang="nb-NO" sz="900" dirty="0"/>
              <a:t> non </a:t>
            </a:r>
            <a:r>
              <a:rPr lang="nb-NO" sz="900" dirty="0" err="1"/>
              <a:t>erat</a:t>
            </a:r>
            <a:r>
              <a:rPr lang="nb-NO" sz="900" dirty="0"/>
              <a:t>. </a:t>
            </a:r>
            <a:r>
              <a:rPr lang="nb-NO" sz="900" dirty="0" err="1"/>
              <a:t>Aenean</a:t>
            </a:r>
            <a:r>
              <a:rPr lang="nb-NO" sz="900" dirty="0"/>
              <a:t> </a:t>
            </a:r>
            <a:r>
              <a:rPr lang="nb-NO" sz="900" dirty="0" err="1"/>
              <a:t>eu</a:t>
            </a:r>
            <a:r>
              <a:rPr lang="nb-NO" sz="900" dirty="0"/>
              <a:t> </a:t>
            </a:r>
            <a:r>
              <a:rPr lang="nb-NO" sz="900" dirty="0" err="1"/>
              <a:t>neque</a:t>
            </a:r>
            <a:r>
              <a:rPr lang="nb-NO" sz="900" dirty="0"/>
              <a:t> </a:t>
            </a:r>
            <a:r>
              <a:rPr lang="nb-NO" sz="900" dirty="0" err="1"/>
              <a:t>sit</a:t>
            </a:r>
            <a:r>
              <a:rPr lang="nb-NO" sz="900" dirty="0"/>
              <a:t> </a:t>
            </a:r>
            <a:r>
              <a:rPr lang="nb-NO" sz="900" dirty="0" err="1"/>
              <a:t>amet</a:t>
            </a:r>
            <a:endParaRPr lang="nb-NO" sz="900" dirty="0"/>
          </a:p>
        </p:txBody>
      </p:sp>
    </p:spTree>
    <p:extLst>
      <p:ext uri="{BB962C8B-B14F-4D97-AF65-F5344CB8AC3E}">
        <p14:creationId xmlns:p14="http://schemas.microsoft.com/office/powerpoint/2010/main" val="36658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Layout m/float - HTML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485900" y="1314455"/>
            <a:ext cx="2412438" cy="3394472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&lt;header&gt;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&amp;#60;header&amp;#62;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&lt;/header&gt;</a:t>
            </a:r>
          </a:p>
          <a:p>
            <a:pPr marL="0" indent="0">
              <a:lnSpc>
                <a:spcPct val="120000"/>
              </a:lnSpc>
              <a:buNone/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&gt;&amp;#60;section&amp;#62;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+mj-lt"/>
                <a:cs typeface="Courier New" panose="02070309020205020404" pitchFamily="49" charset="0"/>
              </a:rPr>
              <a:t>float: </a:t>
            </a:r>
            <a:r>
              <a:rPr lang="nb-NO" dirty="0" err="1">
                <a:latin typeface="+mj-lt"/>
                <a:cs typeface="Courier New" panose="02070309020205020404" pitchFamily="49" charset="0"/>
              </a:rPr>
              <a:t>left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;&lt;/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&amp;#60;aside&amp;#62; 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b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dirty="0">
                <a:latin typeface="+mj-lt"/>
                <a:cs typeface="Courier New" panose="02070309020205020404" pitchFamily="49" charset="0"/>
              </a:rPr>
              <a:t>float: right;&lt;/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aside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nb-NO" dirty="0">
                <a:latin typeface="+mj-lt"/>
                <a:cs typeface="Courier New" panose="02070309020205020404" pitchFamily="49" charset="0"/>
              </a:rPr>
              <a:t>&amp;#60;footer&amp;#62;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nb-N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nb-NO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71</a:t>
            </a:fld>
            <a:endParaRPr lang="nb-NO" noProof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23134"/>
            <a:ext cx="3893344" cy="2107406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5782112" y="4673998"/>
            <a:ext cx="2797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dirty="0"/>
              <a:t>Se hele på </a:t>
            </a:r>
            <a:r>
              <a:rPr lang="nb-NO" sz="1350" dirty="0">
                <a:hlinkClick r:id="rId3"/>
              </a:rPr>
              <a:t>Codepen.io</a:t>
            </a:r>
            <a:endParaRPr lang="nb-NO" sz="1350" dirty="0"/>
          </a:p>
        </p:txBody>
      </p:sp>
    </p:spTree>
    <p:extLst>
      <p:ext uri="{BB962C8B-B14F-4D97-AF65-F5344CB8AC3E}">
        <p14:creationId xmlns:p14="http://schemas.microsoft.com/office/powerpoint/2010/main" val="42530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Layout m/float - CSS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431323" y="428161"/>
            <a:ext cx="4553837" cy="4606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code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background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: #2db34a;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border-radius: 6px;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color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: #fff;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display: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block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font: 14px/24px "Source Code Pro",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Inconsolata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, "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Lucida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Console", Terminal, "Courier New", Courier;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padding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: 24px 15px;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text-align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center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header,</a:t>
            </a:r>
          </a:p>
          <a:p>
            <a:pPr marL="0" indent="0">
              <a:buNone/>
            </a:pP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section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aside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nb-NO" sz="900" dirty="0" err="1">
                <a:solidFill>
                  <a:schemeClr val="bg1">
                    <a:lumMod val="75000"/>
                  </a:schemeClr>
                </a:solidFill>
              </a:rPr>
              <a:t>footer</a:t>
            </a: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  margin: 0 1.5% 24px 1.5%;</a:t>
            </a:r>
          </a:p>
          <a:p>
            <a:pPr marL="0" indent="0">
              <a:buNone/>
            </a:pPr>
            <a:r>
              <a:rPr lang="nb-NO" sz="900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nb-NO" sz="900" dirty="0" err="1"/>
              <a:t>section</a:t>
            </a:r>
            <a:r>
              <a:rPr lang="nb-NO" sz="900" dirty="0"/>
              <a:t> {</a:t>
            </a:r>
          </a:p>
          <a:p>
            <a:pPr marL="0" indent="0">
              <a:buNone/>
            </a:pPr>
            <a:r>
              <a:rPr lang="nb-NO" sz="900" dirty="0"/>
              <a:t>  float: </a:t>
            </a:r>
            <a:r>
              <a:rPr lang="nb-NO" sz="900" dirty="0" err="1"/>
              <a:t>left</a:t>
            </a:r>
            <a:r>
              <a:rPr lang="nb-NO" sz="900" dirty="0"/>
              <a:t>;  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 HTML-elementet «</a:t>
            </a:r>
            <a:r>
              <a:rPr lang="nb-NO" sz="9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section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» skal ligge til venstre</a:t>
            </a:r>
            <a:endParaRPr lang="nb-NO" sz="9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b-NO" sz="900" dirty="0"/>
              <a:t>  </a:t>
            </a:r>
            <a:r>
              <a:rPr lang="nb-NO" sz="900" dirty="0" err="1"/>
              <a:t>width</a:t>
            </a:r>
            <a:r>
              <a:rPr lang="nb-NO" sz="900" dirty="0"/>
              <a:t>: 63%; </a:t>
            </a:r>
            <a:r>
              <a:rPr lang="nb-NO" sz="900" b="1" dirty="0">
                <a:solidFill>
                  <a:schemeClr val="accent1"/>
                </a:solidFill>
                <a:sym typeface="Wingdings" panose="05000000000000000000" pitchFamily="2" charset="2"/>
              </a:rPr>
              <a:t> Elementer som skal ved side av hverandre kan være maks 100% til sammen</a:t>
            </a:r>
            <a:endParaRPr lang="nb-NO" sz="9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nb-NO" sz="900" dirty="0"/>
              <a:t>}</a:t>
            </a:r>
          </a:p>
          <a:p>
            <a:pPr marL="0" indent="0">
              <a:buNone/>
            </a:pPr>
            <a:r>
              <a:rPr lang="nb-NO" sz="900" dirty="0" err="1"/>
              <a:t>aside</a:t>
            </a:r>
            <a:r>
              <a:rPr lang="nb-NO" sz="900" dirty="0"/>
              <a:t> {</a:t>
            </a:r>
          </a:p>
          <a:p>
            <a:pPr marL="0" indent="0">
              <a:buNone/>
            </a:pPr>
            <a:r>
              <a:rPr lang="nb-NO" sz="900" dirty="0"/>
              <a:t>  float: right; 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 HTML-elementet «</a:t>
            </a:r>
            <a:r>
              <a:rPr lang="nb-NO" sz="9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aside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» skal ligge til høyre</a:t>
            </a:r>
            <a:endParaRPr lang="nb-NO" sz="900" dirty="0"/>
          </a:p>
          <a:p>
            <a:pPr marL="0" indent="0">
              <a:buNone/>
            </a:pPr>
            <a:r>
              <a:rPr lang="nb-NO" sz="900" dirty="0"/>
              <a:t>  </a:t>
            </a:r>
            <a:r>
              <a:rPr lang="nb-NO" sz="900" dirty="0" err="1"/>
              <a:t>width</a:t>
            </a:r>
            <a:r>
              <a:rPr lang="nb-NO" sz="900" dirty="0"/>
              <a:t>: 30%;</a:t>
            </a:r>
            <a:r>
              <a:rPr lang="nb-NO" sz="900" b="1" dirty="0">
                <a:solidFill>
                  <a:schemeClr val="accent1"/>
                </a:solidFill>
                <a:sym typeface="Wingdings" panose="05000000000000000000" pitchFamily="2" charset="2"/>
              </a:rPr>
              <a:t>  Elementer som skal ved side av hverandre kan være maks 100% til sammen</a:t>
            </a:r>
            <a:endParaRPr lang="nb-NO" sz="9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nb-NO" sz="900" dirty="0"/>
          </a:p>
          <a:p>
            <a:pPr marL="0" indent="0">
              <a:buNone/>
            </a:pPr>
            <a:r>
              <a:rPr lang="nb-NO" sz="900" dirty="0"/>
              <a:t>}</a:t>
            </a:r>
          </a:p>
          <a:p>
            <a:pPr marL="0" indent="0">
              <a:buNone/>
            </a:pPr>
            <a:r>
              <a:rPr lang="nb-NO" sz="900" dirty="0" err="1"/>
              <a:t>footer</a:t>
            </a:r>
            <a:r>
              <a:rPr lang="nb-NO" sz="900" dirty="0"/>
              <a:t> {</a:t>
            </a:r>
          </a:p>
          <a:p>
            <a:pPr marL="0" indent="0">
              <a:buNone/>
            </a:pPr>
            <a:r>
              <a:rPr lang="nb-NO" sz="900" dirty="0"/>
              <a:t>  </a:t>
            </a:r>
            <a:r>
              <a:rPr lang="nb-NO" sz="900" dirty="0" err="1"/>
              <a:t>clear</a:t>
            </a:r>
            <a:r>
              <a:rPr lang="nb-NO" sz="900" dirty="0"/>
              <a:t>: </a:t>
            </a:r>
            <a:r>
              <a:rPr lang="nb-NO" sz="900" dirty="0" err="1"/>
              <a:t>both</a:t>
            </a:r>
            <a:r>
              <a:rPr lang="nb-NO" sz="900" dirty="0"/>
              <a:t>; 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 HTML-elementet «</a:t>
            </a:r>
            <a:r>
              <a:rPr lang="nb-NO" sz="9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footer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» skal ligge på en linje for seg selv (</a:t>
            </a:r>
            <a:r>
              <a:rPr lang="nb-NO" sz="9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clear</a:t>
            </a:r>
            <a:r>
              <a:rPr lang="nb-NO" sz="9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nb-NO" sz="900" dirty="0"/>
          </a:p>
          <a:p>
            <a:pPr marL="0" indent="0">
              <a:buNone/>
            </a:pPr>
            <a:r>
              <a:rPr lang="nb-NO" sz="900" dirty="0"/>
              <a:t>  margin-</a:t>
            </a:r>
            <a:r>
              <a:rPr lang="nb-NO" sz="900" dirty="0" err="1"/>
              <a:t>bottom</a:t>
            </a:r>
            <a:r>
              <a:rPr lang="nb-NO" sz="900" dirty="0"/>
              <a:t>: 0;</a:t>
            </a:r>
          </a:p>
          <a:p>
            <a:pPr marL="0" indent="0">
              <a:buNone/>
            </a:pPr>
            <a:r>
              <a:rPr lang="nb-NO" sz="900" dirty="0"/>
              <a:t>}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72</a:t>
            </a:fld>
            <a:endParaRPr lang="nb-NO" noProof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9" y="1683843"/>
            <a:ext cx="3893344" cy="2107406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1144803" y="4534707"/>
            <a:ext cx="2797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350" dirty="0"/>
              <a:t>Se det live på </a:t>
            </a:r>
            <a:r>
              <a:rPr lang="nb-NO" sz="1350" dirty="0">
                <a:hlinkClick r:id="rId4"/>
              </a:rPr>
              <a:t>Codepen.io</a:t>
            </a:r>
            <a:endParaRPr lang="nb-NO" sz="1350" dirty="0"/>
          </a:p>
        </p:txBody>
      </p:sp>
    </p:spTree>
    <p:extLst>
      <p:ext uri="{BB962C8B-B14F-4D97-AF65-F5344CB8AC3E}">
        <p14:creationId xmlns:p14="http://schemas.microsoft.com/office/powerpoint/2010/main" val="2922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– The Box </a:t>
            </a:r>
            <a:r>
              <a:rPr lang="nb-NO" dirty="0" err="1"/>
              <a:t>model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Hvert element på en side framstår i en boks </a:t>
            </a:r>
          </a:p>
          <a:p>
            <a:endParaRPr lang="nb-NO" dirty="0"/>
          </a:p>
          <a:p>
            <a:r>
              <a:rPr lang="nb-NO" dirty="0"/>
              <a:t>Kan angi: </a:t>
            </a:r>
          </a:p>
          <a:p>
            <a:pPr lvl="1"/>
            <a:r>
              <a:rPr lang="nb-NO" dirty="0"/>
              <a:t>Kantlinjer (boders)</a:t>
            </a:r>
          </a:p>
          <a:p>
            <a:pPr lvl="1"/>
            <a:r>
              <a:rPr lang="nb-NO" dirty="0"/>
              <a:t>Marger (margins)</a:t>
            </a:r>
          </a:p>
          <a:p>
            <a:pPr lvl="1"/>
            <a:r>
              <a:rPr lang="nb-NO" dirty="0"/>
              <a:t>Polstring (</a:t>
            </a:r>
            <a:r>
              <a:rPr lang="nb-NO" dirty="0" err="1"/>
              <a:t>padding</a:t>
            </a:r>
            <a:r>
              <a:rPr lang="nb-NO" dirty="0"/>
              <a:t>)</a:t>
            </a:r>
          </a:p>
          <a:p>
            <a:pPr lvl="1"/>
            <a:endParaRPr lang="nb-NO" dirty="0"/>
          </a:p>
          <a:p>
            <a:pPr marL="244475" lvl="1" indent="0">
              <a:buNone/>
            </a:pP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73</a:t>
            </a:fld>
            <a:endParaRPr lang="nb-NO"/>
          </a:p>
        </p:txBody>
      </p:sp>
      <p:pic>
        <p:nvPicPr>
          <p:cNvPr id="1026" name="Picture 2" descr="http://www.vanseodesign.com/blog/images/two-column-layout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26" y="2062282"/>
            <a:ext cx="2678906" cy="21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7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CSS: The Box Model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74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1" y="1140069"/>
            <a:ext cx="4806533" cy="348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11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– The </a:t>
            </a:r>
            <a:r>
              <a:rPr lang="nb-NO" dirty="0" err="1"/>
              <a:t>box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/>
              <a:t>Husk å regne sammen alt når du skal plassere elementer </a:t>
            </a:r>
            <a:r>
              <a:rPr lang="nb-NO" dirty="0" err="1"/>
              <a:t>ift</a:t>
            </a:r>
            <a:r>
              <a:rPr lang="nb-NO" dirty="0"/>
              <a:t> hverandre:</a:t>
            </a:r>
          </a:p>
          <a:p>
            <a:pPr lvl="1"/>
            <a:r>
              <a:rPr lang="en-US" dirty="0"/>
              <a:t>250px (width)</a:t>
            </a:r>
            <a:br>
              <a:rPr lang="en-US" dirty="0"/>
            </a:br>
            <a:r>
              <a:rPr lang="en-US" dirty="0"/>
              <a:t>+ 20px (left + right padding)</a:t>
            </a:r>
            <a:br>
              <a:rPr lang="en-US" dirty="0"/>
            </a:br>
            <a:r>
              <a:rPr lang="en-US" dirty="0"/>
              <a:t>+ 10px (left + right border)</a:t>
            </a:r>
            <a:br>
              <a:rPr lang="en-US" dirty="0"/>
            </a:br>
            <a:r>
              <a:rPr lang="en-US" dirty="0"/>
              <a:t>+ 20px (left + right margin)</a:t>
            </a:r>
            <a:br>
              <a:rPr lang="en-US" dirty="0"/>
            </a:br>
            <a:r>
              <a:rPr lang="en-US" b="1" dirty="0"/>
              <a:t>= 300px</a:t>
            </a:r>
          </a:p>
          <a:p>
            <a:pPr lvl="1"/>
            <a:endParaRPr lang="en-US" b="1" dirty="0"/>
          </a:p>
          <a:p>
            <a:r>
              <a:rPr lang="en-US" sz="1500" b="1" dirty="0"/>
              <a:t>Knot</a:t>
            </a:r>
            <a:r>
              <a:rPr lang="en-US" sz="1500" dirty="0"/>
              <a:t>: Du </a:t>
            </a:r>
            <a:r>
              <a:rPr lang="en-US" sz="1500" dirty="0" err="1"/>
              <a:t>endrer</a:t>
            </a:r>
            <a:r>
              <a:rPr lang="en-US" sz="1500" dirty="0"/>
              <a:t> </a:t>
            </a:r>
            <a:r>
              <a:rPr lang="en-US" sz="1500" dirty="0" err="1"/>
              <a:t>rammebredden</a:t>
            </a:r>
            <a:r>
              <a:rPr lang="en-US" sz="1500" dirty="0"/>
              <a:t> </a:t>
            </a:r>
            <a:r>
              <a:rPr lang="en-US" sz="1500" dirty="0" err="1"/>
              <a:t>på</a:t>
            </a:r>
            <a:r>
              <a:rPr lang="en-US" sz="1500" dirty="0"/>
              <a:t> et element </a:t>
            </a:r>
            <a:r>
              <a:rPr lang="en-US" sz="1500" dirty="0" err="1"/>
              <a:t>som</a:t>
            </a:r>
            <a:r>
              <a:rPr lang="en-US" sz="1500" dirty="0"/>
              <a:t> ligger</a:t>
            </a:r>
            <a:br>
              <a:rPr lang="en-US" sz="1500" dirty="0"/>
            </a:br>
            <a:r>
              <a:rPr lang="en-US" sz="1500" dirty="0" err="1"/>
              <a:t>inntil</a:t>
            </a:r>
            <a:r>
              <a:rPr lang="en-US" sz="1500" dirty="0"/>
              <a:t> to </a:t>
            </a:r>
            <a:r>
              <a:rPr lang="en-US" sz="1500" dirty="0" err="1"/>
              <a:t>andre</a:t>
            </a:r>
            <a:r>
              <a:rPr lang="en-US" sz="1500" dirty="0"/>
              <a:t>, og </a:t>
            </a:r>
            <a:r>
              <a:rPr lang="en-US" sz="1500" dirty="0" err="1"/>
              <a:t>inni</a:t>
            </a:r>
            <a:r>
              <a:rPr lang="en-US" sz="1500" dirty="0"/>
              <a:t> et </a:t>
            </a:r>
            <a:r>
              <a:rPr lang="en-US" sz="1500" dirty="0" err="1"/>
              <a:t>tredje</a:t>
            </a:r>
            <a:r>
              <a:rPr lang="en-US" sz="1500" dirty="0"/>
              <a:t>. Alt </a:t>
            </a:r>
            <a:r>
              <a:rPr lang="en-US" sz="1500" dirty="0" err="1"/>
              <a:t>må</a:t>
            </a:r>
            <a:r>
              <a:rPr lang="en-US" sz="1500" dirty="0"/>
              <a:t> </a:t>
            </a:r>
            <a:r>
              <a:rPr lang="en-US" sz="1500" dirty="0" err="1"/>
              <a:t>endres</a:t>
            </a:r>
            <a:r>
              <a:rPr lang="en-US" sz="1500" dirty="0"/>
              <a:t>…</a:t>
            </a:r>
          </a:p>
          <a:p>
            <a:r>
              <a:rPr lang="en-US" sz="1900" dirty="0" err="1"/>
              <a:t>Derfor</a:t>
            </a:r>
            <a:r>
              <a:rPr lang="en-US" sz="1900" dirty="0"/>
              <a:t> </a:t>
            </a:r>
            <a:r>
              <a:rPr lang="en-US" sz="1900" dirty="0" err="1"/>
              <a:t>har</a:t>
            </a:r>
            <a:r>
              <a:rPr lang="en-US" sz="1900" dirty="0"/>
              <a:t> CSS3 </a:t>
            </a:r>
            <a:r>
              <a:rPr lang="en-US" sz="1900" dirty="0" err="1"/>
              <a:t>følgende</a:t>
            </a:r>
            <a:r>
              <a:rPr lang="en-US" sz="1900" dirty="0"/>
              <a:t>: </a:t>
            </a:r>
            <a:r>
              <a:rPr lang="nb-NO" sz="1900" dirty="0">
                <a:hlinkClick r:id="rId2"/>
              </a:rPr>
              <a:t>Box-</a:t>
            </a:r>
            <a:r>
              <a:rPr lang="nb-NO" sz="1900" dirty="0" err="1">
                <a:hlinkClick r:id="rId2"/>
              </a:rPr>
              <a:t>sizing</a:t>
            </a:r>
            <a:endParaRPr lang="nb-NO" sz="1900" dirty="0"/>
          </a:p>
          <a:p>
            <a:endParaRPr lang="nb-NO" sz="150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75</a:t>
            </a:fld>
            <a:endParaRPr lang="nb-NO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70" y="2679762"/>
            <a:ext cx="2566284" cy="186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12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</a:t>
            </a:r>
            <a:r>
              <a:rPr lang="nb-NO" dirty="0" err="1"/>
              <a:t>positioning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sz="2100" dirty="0"/>
              <a:t>Angir hvordan elementer skal være </a:t>
            </a:r>
            <a:r>
              <a:rPr lang="nb-NO" sz="2100" dirty="0" err="1"/>
              <a:t>ift</a:t>
            </a:r>
            <a:r>
              <a:rPr lang="nb-NO" sz="2100" dirty="0"/>
              <a:t> hverandre:</a:t>
            </a:r>
          </a:p>
          <a:p>
            <a:endParaRPr lang="nb-NO" sz="2100" dirty="0"/>
          </a:p>
          <a:p>
            <a:r>
              <a:rPr lang="nb-NO" dirty="0">
                <a:solidFill>
                  <a:srgbClr val="FF0000"/>
                </a:solidFill>
              </a:rPr>
              <a:t>#header {</a:t>
            </a:r>
            <a:r>
              <a:rPr lang="nb-NO" dirty="0" err="1">
                <a:solidFill>
                  <a:srgbClr val="FF0000"/>
                </a:solidFill>
              </a:rPr>
              <a:t>position</a:t>
            </a:r>
            <a:r>
              <a:rPr lang="nb-NO" dirty="0">
                <a:solidFill>
                  <a:srgbClr val="FF0000"/>
                </a:solidFill>
              </a:rPr>
              <a:t>: relative;}</a:t>
            </a:r>
          </a:p>
          <a:p>
            <a:pPr lvl="1"/>
            <a:r>
              <a:rPr lang="nb-NO" sz="1800" dirty="0"/>
              <a:t>Relative </a:t>
            </a:r>
            <a:r>
              <a:rPr lang="nb-NO" sz="1350" dirty="0"/>
              <a:t>– relativt i forhold til normal plassering</a:t>
            </a:r>
            <a:endParaRPr lang="nb-NO" sz="1800" dirty="0"/>
          </a:p>
          <a:p>
            <a:pPr lvl="1"/>
            <a:r>
              <a:rPr lang="nb-NO" sz="1800" dirty="0"/>
              <a:t>Absolute </a:t>
            </a:r>
            <a:r>
              <a:rPr lang="nb-NO" sz="1350" dirty="0"/>
              <a:t>– Til første overordnede element som ikke har verdien </a:t>
            </a:r>
            <a:r>
              <a:rPr lang="nb-NO" sz="1350" dirty="0" err="1"/>
              <a:t>static</a:t>
            </a:r>
            <a:endParaRPr lang="nb-NO" sz="1800" dirty="0"/>
          </a:p>
          <a:p>
            <a:pPr lvl="1"/>
            <a:r>
              <a:rPr lang="nb-NO" sz="1800" dirty="0"/>
              <a:t>Static </a:t>
            </a:r>
            <a:r>
              <a:rPr lang="nb-NO" sz="1350" dirty="0"/>
              <a:t>– i forhold til normal flyt. Påvirkes ikke av top, </a:t>
            </a:r>
            <a:r>
              <a:rPr lang="nb-NO" sz="1350" dirty="0" err="1"/>
              <a:t>bottom</a:t>
            </a:r>
            <a:r>
              <a:rPr lang="nb-NO" sz="1350" dirty="0"/>
              <a:t>, </a:t>
            </a:r>
            <a:r>
              <a:rPr lang="nb-NO" sz="1350" dirty="0" err="1"/>
              <a:t>left</a:t>
            </a:r>
            <a:r>
              <a:rPr lang="nb-NO" sz="1350" dirty="0"/>
              <a:t> eller right</a:t>
            </a:r>
            <a:endParaRPr lang="nb-NO" sz="1800" dirty="0"/>
          </a:p>
          <a:p>
            <a:pPr lvl="1"/>
            <a:r>
              <a:rPr lang="nb-NO" sz="1800" dirty="0"/>
              <a:t>Fixed </a:t>
            </a:r>
            <a:r>
              <a:rPr lang="nb-NO" sz="1350" dirty="0"/>
              <a:t>– I forhold til </a:t>
            </a:r>
            <a:r>
              <a:rPr lang="nb-NO" sz="1350" dirty="0" err="1"/>
              <a:t>browser</a:t>
            </a:r>
            <a:r>
              <a:rPr lang="nb-NO" sz="1350" dirty="0"/>
              <a:t>-vinduet. Endres heller ikke vel </a:t>
            </a:r>
            <a:r>
              <a:rPr lang="nb-NO" sz="1350" dirty="0" err="1"/>
              <a:t>scroll</a:t>
            </a:r>
            <a:endParaRPr lang="nb-NO" sz="1350" dirty="0"/>
          </a:p>
          <a:p>
            <a:pPr lvl="1"/>
            <a:endParaRPr lang="nb-NO" sz="1350" dirty="0"/>
          </a:p>
          <a:p>
            <a:r>
              <a:rPr lang="nb-NO" dirty="0"/>
              <a:t>Prøv det selv på </a:t>
            </a:r>
            <a:r>
              <a:rPr lang="nb-NO" dirty="0">
                <a:hlinkClick r:id="rId2"/>
              </a:rPr>
              <a:t>W3schools</a:t>
            </a:r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69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Static og relative: klosser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485901" y="1314455"/>
            <a:ext cx="5183372" cy="339447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Tenk på HTML-elementer som byggeklosser, de stables oppå hverandre etter hvert som vi legger til nye klosser i tårnet.</a:t>
            </a:r>
          </a:p>
          <a:p>
            <a:endParaRPr lang="nb-NO" dirty="0"/>
          </a:p>
          <a:p>
            <a:r>
              <a:rPr lang="nb-NO" b="1" dirty="0">
                <a:hlinkClick r:id="rId2"/>
              </a:rPr>
              <a:t>Static</a:t>
            </a:r>
            <a:r>
              <a:rPr lang="nb-NO" b="1" dirty="0"/>
              <a:t> </a:t>
            </a:r>
            <a:r>
              <a:rPr lang="nb-NO" dirty="0"/>
              <a:t>oppfører seg akkurat som klosser. Vi kan angi hvor store klossene er, men ikke noe mer.</a:t>
            </a:r>
          </a:p>
          <a:p>
            <a:endParaRPr lang="nb-NO" dirty="0"/>
          </a:p>
          <a:p>
            <a:r>
              <a:rPr lang="nb-NO" b="1" dirty="0">
                <a:hlinkClick r:id="rId2"/>
              </a:rPr>
              <a:t>Relative</a:t>
            </a:r>
            <a:r>
              <a:rPr lang="nb-NO" b="1" dirty="0"/>
              <a:t> </a:t>
            </a:r>
            <a:r>
              <a:rPr lang="nb-NO" dirty="0"/>
              <a:t>oppfører seg også som klosser, men vi kan i tillegg angi avstand fra toppen, høyre, side, bunnen og venstre side, </a:t>
            </a:r>
            <a:r>
              <a:rPr lang="nb-NO" i="1" dirty="0"/>
              <a:t>ut i fra hvor i haugen med klosser elementet befinner seg.</a:t>
            </a:r>
            <a:endParaRPr lang="nb-NO" b="1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77</a:t>
            </a:fld>
            <a:endParaRPr lang="nb-NO" noProof="0"/>
          </a:p>
        </p:txBody>
      </p:sp>
      <p:pic>
        <p:nvPicPr>
          <p:cNvPr id="1026" name="Picture 2" descr="http://www.frenchblossom.com/1213-thickbox/nesting-cubes-building-block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5" r="39593"/>
          <a:stretch/>
        </p:blipFill>
        <p:spPr bwMode="auto">
          <a:xfrm>
            <a:off x="6756401" y="205978"/>
            <a:ext cx="1028700" cy="46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Position</a:t>
            </a:r>
            <a:r>
              <a:rPr lang="nb-NO" dirty="0"/>
              <a:t>: relative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78</a:t>
            </a:fld>
            <a:endParaRPr lang="nb-NO" noProof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1" y="1196056"/>
            <a:ext cx="4489483" cy="3652571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3339987" y="4029835"/>
            <a:ext cx="697939" cy="6251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dirty="0" err="1"/>
              <a:t>Two</a:t>
            </a:r>
            <a:r>
              <a:rPr lang="nb-NO" sz="1050" dirty="0"/>
              <a:t> uten pos: </a:t>
            </a:r>
            <a:r>
              <a:rPr lang="nb-NO" sz="1050" dirty="0" err="1"/>
              <a:t>rel</a:t>
            </a:r>
            <a:endParaRPr lang="nb-NO" sz="1050" dirty="0"/>
          </a:p>
        </p:txBody>
      </p:sp>
    </p:spTree>
    <p:extLst>
      <p:ext uri="{BB962C8B-B14F-4D97-AF65-F5344CB8AC3E}">
        <p14:creationId xmlns:p14="http://schemas.microsoft.com/office/powerpoint/2010/main" val="26098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Absolute – bryr seg ikke om andre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Elementer posisjonert som </a:t>
            </a:r>
            <a:r>
              <a:rPr lang="nb-NO" b="1" dirty="0">
                <a:hlinkClick r:id="rId3"/>
              </a:rPr>
              <a:t>absolute</a:t>
            </a:r>
            <a:r>
              <a:rPr lang="nb-NO" dirty="0">
                <a:hlinkClick r:id="rId4"/>
              </a:rPr>
              <a:t> </a:t>
            </a:r>
            <a:r>
              <a:rPr lang="nb-NO" dirty="0"/>
              <a:t>er ikke lenger del av et tårn. Vi kan posisjonere dem som vi vil helt uten å tenke på andre element.</a:t>
            </a:r>
          </a:p>
          <a:p>
            <a:endParaRPr lang="nb-NO" dirty="0"/>
          </a:p>
          <a:p>
            <a:r>
              <a:rPr lang="nb-NO" dirty="0"/>
              <a:t>Men husk at våre absolutte verdier er i forhold til foreldre-elementer det ligger inni:</a:t>
            </a:r>
          </a:p>
          <a:p>
            <a:r>
              <a:rPr lang="nb-NO" dirty="0"/>
              <a:t>	Et hus (HTML-body) har</a:t>
            </a:r>
          </a:p>
          <a:p>
            <a:r>
              <a:rPr lang="nb-NO" dirty="0"/>
              <a:t>	et rom (DIV ID=‘’rom’’), og i rommet er det</a:t>
            </a:r>
          </a:p>
          <a:p>
            <a:r>
              <a:rPr lang="nb-NO" dirty="0"/>
              <a:t>	en stol (DIV ID =‘’stol’’).</a:t>
            </a:r>
          </a:p>
          <a:p>
            <a:r>
              <a:rPr lang="nb-NO" dirty="0"/>
              <a:t>	Når vi flytter stolen 10 cm til høyre, gjør vi det 10 cm fra 	veggen i rommet, ikke ytterveggen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79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5348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HTML</a:t>
            </a:r>
          </a:p>
        </p:txBody>
      </p:sp>
      <p:sp>
        <p:nvSpPr>
          <p:cNvPr id="6" name="Undertit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En kjapp introduksjon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5D78-4187-AD4C-B928-A8579EE9A756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78721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Position</a:t>
            </a:r>
            <a:r>
              <a:rPr lang="nb-NO" dirty="0"/>
              <a:t>: </a:t>
            </a:r>
            <a:r>
              <a:rPr lang="nb-NO" dirty="0" err="1"/>
              <a:t>absolute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80</a:t>
            </a:fld>
            <a:endParaRPr lang="nb-NO" noProof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2" y="1136643"/>
            <a:ext cx="2964656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Position</a:t>
            </a:r>
            <a:r>
              <a:rPr lang="nb-NO" dirty="0"/>
              <a:t>: </a:t>
            </a:r>
            <a:r>
              <a:rPr lang="nb-NO" dirty="0" err="1"/>
              <a:t>absolute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81</a:t>
            </a:fld>
            <a:endParaRPr lang="nb-NO" noProof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2" y="1136643"/>
            <a:ext cx="2964656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Fixed: bryr seg enda mindre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b="1" dirty="0">
                <a:hlinkClick r:id="rId2"/>
              </a:rPr>
              <a:t>Fixed</a:t>
            </a:r>
            <a:r>
              <a:rPr lang="nb-NO" b="1" dirty="0"/>
              <a:t> </a:t>
            </a:r>
            <a:r>
              <a:rPr lang="nb-NO" dirty="0"/>
              <a:t>bryr seg bare om nettleservinduet, uansett hva slags andre elementer den ligger inni. </a:t>
            </a:r>
          </a:p>
          <a:p>
            <a:endParaRPr lang="nb-NO" b="1" dirty="0"/>
          </a:p>
          <a:p>
            <a:r>
              <a:rPr lang="nb-NO" dirty="0"/>
              <a:t>Elementer som er </a:t>
            </a:r>
            <a:r>
              <a:rPr lang="nb-NO" dirty="0" err="1"/>
              <a:t>fixed</a:t>
            </a:r>
            <a:r>
              <a:rPr lang="nb-NO" dirty="0"/>
              <a:t> vil ikke </a:t>
            </a:r>
            <a:r>
              <a:rPr lang="nb-NO" dirty="0" err="1"/>
              <a:t>scrolle</a:t>
            </a:r>
            <a:r>
              <a:rPr lang="nb-NO" dirty="0"/>
              <a:t> med resten av vinduet, og egner seg derfor stort sett til elementer som alltid skal være synlig (toppmeny, en annonse, bunntekst…)</a:t>
            </a:r>
          </a:p>
          <a:p>
            <a:endParaRPr lang="nb-NO" dirty="0"/>
          </a:p>
          <a:p>
            <a:r>
              <a:rPr lang="nb-NO" dirty="0"/>
              <a:t>Eldre nettlesere støtter ikke </a:t>
            </a:r>
            <a:r>
              <a:rPr lang="nb-NO" dirty="0" err="1"/>
              <a:t>fixed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>
                <a:hlinkClick r:id="rId3"/>
              </a:rPr>
              <a:t>Demonstrasjon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82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483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Position</a:t>
            </a:r>
            <a:r>
              <a:rPr lang="nb-NO" dirty="0"/>
              <a:t>: </a:t>
            </a:r>
            <a:r>
              <a:rPr lang="nb-NO" dirty="0" err="1"/>
              <a:t>Sticky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/>
              <a:t>Blanding av relative og </a:t>
            </a:r>
            <a:r>
              <a:rPr lang="nb-NO" dirty="0" err="1"/>
              <a:t>fixed</a:t>
            </a:r>
            <a:endParaRPr lang="nb-NO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/>
              <a:t>Vil oppføre seg som relative helt til den når en viss terskel, da blir den </a:t>
            </a:r>
            <a:r>
              <a:rPr lang="nb-NO" dirty="0" err="1"/>
              <a:t>fixed</a:t>
            </a:r>
            <a:r>
              <a:rPr lang="nb-NO" dirty="0"/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/>
              <a:t>Bruksområde: </a:t>
            </a:r>
            <a:r>
              <a:rPr lang="nb-NO" dirty="0" err="1"/>
              <a:t>f.eks</a:t>
            </a:r>
            <a:r>
              <a:rPr lang="nb-NO" dirty="0"/>
              <a:t> for heading i en punktliste (alfabetisert adresseliste. Prisinndeling mm)</a:t>
            </a:r>
            <a:endParaRPr lang="nb-NO" dirty="0">
              <a:hlinkClick r:id="" action="ppaction://noaction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nb-NO" dirty="0">
              <a:hlinkClick r:id="" action="ppaction://noaction"/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83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641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layout – et kjapt eksempel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dirty="0"/>
              <a:t>Lag en webside med topp som går over hele siden, en stolpe på venstre side og et hovedfelt for innhold (to-spalters layout)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84</a:t>
            </a:fld>
            <a:endParaRPr lang="nb-NO"/>
          </a:p>
        </p:txBody>
      </p:sp>
      <p:sp>
        <p:nvSpPr>
          <p:cNvPr id="6" name="Rektangel 5"/>
          <p:cNvSpPr/>
          <p:nvPr/>
        </p:nvSpPr>
        <p:spPr>
          <a:xfrm>
            <a:off x="2465766" y="2364377"/>
            <a:ext cx="4158462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/>
              <a:t>header</a:t>
            </a:r>
          </a:p>
        </p:txBody>
      </p:sp>
      <p:sp>
        <p:nvSpPr>
          <p:cNvPr id="7" name="Rektangel 6"/>
          <p:cNvSpPr/>
          <p:nvPr/>
        </p:nvSpPr>
        <p:spPr>
          <a:xfrm>
            <a:off x="2465766" y="3066455"/>
            <a:ext cx="702078" cy="1566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 err="1"/>
              <a:t>aside</a:t>
            </a:r>
            <a:endParaRPr lang="nb-NO" sz="1350" dirty="0"/>
          </a:p>
        </p:txBody>
      </p:sp>
      <p:sp>
        <p:nvSpPr>
          <p:cNvPr id="8" name="Rektangel 7"/>
          <p:cNvSpPr/>
          <p:nvPr/>
        </p:nvSpPr>
        <p:spPr>
          <a:xfrm>
            <a:off x="3221850" y="3066455"/>
            <a:ext cx="3402378" cy="1566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350" dirty="0" err="1"/>
              <a:t>section</a:t>
            </a:r>
            <a:endParaRPr lang="nb-NO" sz="1350" dirty="0"/>
          </a:p>
        </p:txBody>
      </p:sp>
    </p:spTree>
    <p:extLst>
      <p:ext uri="{BB962C8B-B14F-4D97-AF65-F5344CB8AC3E}">
        <p14:creationId xmlns:p14="http://schemas.microsoft.com/office/powerpoint/2010/main" val="42875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HTML – bokser for innholdet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&lt;header&gt;	</a:t>
            </a:r>
          </a:p>
          <a:p>
            <a:pPr marL="0" indent="0">
              <a:buNone/>
            </a:pPr>
            <a:r>
              <a:rPr lang="nb-NO" sz="1800" dirty="0"/>
              <a:t>	Her er toppen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&lt;/header&gt;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</a:t>
            </a:r>
            <a:r>
              <a:rPr lang="nb-NO" sz="1800" dirty="0" err="1">
                <a:solidFill>
                  <a:schemeClr val="accent1"/>
                </a:solidFill>
              </a:rPr>
              <a:t>aside</a:t>
            </a:r>
            <a:r>
              <a:rPr lang="nb-NO" sz="1800" dirty="0">
                <a:solidFill>
                  <a:schemeClr val="accent1"/>
                </a:solidFill>
              </a:rPr>
              <a:t>&gt;</a:t>
            </a:r>
          </a:p>
          <a:p>
            <a:pPr marL="0" indent="0">
              <a:buNone/>
            </a:pPr>
            <a:r>
              <a:rPr lang="nb-NO" sz="1800" dirty="0"/>
              <a:t>	Her er høyre spalte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&lt;/</a:t>
            </a:r>
            <a:r>
              <a:rPr lang="nb-NO" sz="1800" dirty="0" err="1">
                <a:solidFill>
                  <a:schemeClr val="accent1"/>
                </a:solidFill>
              </a:rPr>
              <a:t>aside</a:t>
            </a:r>
            <a:r>
              <a:rPr lang="nb-NO" sz="1800" dirty="0">
                <a:solidFill>
                  <a:schemeClr val="accent1"/>
                </a:solidFill>
              </a:rPr>
              <a:t>&gt;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</a:t>
            </a:r>
            <a:r>
              <a:rPr lang="nb-NO" sz="1800" dirty="0" err="1">
                <a:solidFill>
                  <a:schemeClr val="accent1"/>
                </a:solidFill>
              </a:rPr>
              <a:t>section</a:t>
            </a:r>
            <a:r>
              <a:rPr lang="nb-NO" sz="1800" dirty="0">
                <a:solidFill>
                  <a:schemeClr val="accent1"/>
                </a:solidFill>
              </a:rPr>
              <a:t>&gt;</a:t>
            </a:r>
          </a:p>
          <a:p>
            <a:pPr marL="0" indent="0">
              <a:buNone/>
            </a:pPr>
            <a:r>
              <a:rPr lang="nb-NO" sz="1800" dirty="0"/>
              <a:t>	Her er venstre spalte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accent1"/>
                </a:solidFill>
              </a:rPr>
              <a:t>&lt;/</a:t>
            </a:r>
            <a:r>
              <a:rPr lang="nb-NO" sz="1800" dirty="0" err="1">
                <a:solidFill>
                  <a:schemeClr val="accent1"/>
                </a:solidFill>
              </a:rPr>
              <a:t>section</a:t>
            </a:r>
            <a:r>
              <a:rPr lang="nb-NO" sz="1800" dirty="0">
                <a:solidFill>
                  <a:schemeClr val="accent1"/>
                </a:solidFill>
              </a:rPr>
              <a:t>&gt;</a:t>
            </a:r>
          </a:p>
          <a:p>
            <a:pPr marL="0" indent="0">
              <a:buNone/>
            </a:pPr>
            <a:endParaRPr lang="nb-NO" sz="1800" dirty="0"/>
          </a:p>
          <a:p>
            <a:pPr marL="0" indent="0">
              <a:buNone/>
            </a:pPr>
            <a:r>
              <a:rPr lang="nb-NO" sz="1800" dirty="0"/>
              <a:t>HTML5 – semantiske tagger gjør det samme, men er mer deskriptive og standardiserte.</a:t>
            </a:r>
          </a:p>
          <a:p>
            <a:pPr marL="0" indent="0">
              <a:buNone/>
            </a:pPr>
            <a:endParaRPr lang="nb-NO" sz="105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 – plassering av bokser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350" dirty="0"/>
              <a:t>header	{</a:t>
            </a:r>
            <a:r>
              <a:rPr lang="nb-NO" sz="1350" dirty="0" err="1"/>
              <a:t>position</a:t>
            </a:r>
            <a:r>
              <a:rPr lang="nb-NO" sz="1350" dirty="0"/>
              <a:t>: absolute;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top</a:t>
            </a:r>
            <a:r>
              <a:rPr lang="nb-NO" sz="1350" dirty="0"/>
              <a:t>: 0;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left</a:t>
            </a:r>
            <a:r>
              <a:rPr lang="nb-NO" sz="1350" dirty="0"/>
              <a:t>: 0;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width</a:t>
            </a:r>
            <a:r>
              <a:rPr lang="nb-NO" sz="1350" dirty="0"/>
              <a:t>: 750px;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height</a:t>
            </a:r>
            <a:r>
              <a:rPr lang="nb-NO" sz="1350" dirty="0"/>
              <a:t>: 75px;}</a:t>
            </a:r>
          </a:p>
          <a:p>
            <a:pPr marL="0" indent="0">
              <a:buNone/>
            </a:pPr>
            <a:endParaRPr lang="nb-NO" sz="1350" dirty="0"/>
          </a:p>
          <a:p>
            <a:pPr marL="0" indent="0">
              <a:buNone/>
            </a:pPr>
            <a:r>
              <a:rPr lang="nb-NO" sz="1350" dirty="0" err="1"/>
              <a:t>aside</a:t>
            </a:r>
            <a:r>
              <a:rPr lang="nb-NO" sz="1350" dirty="0"/>
              <a:t>		{</a:t>
            </a:r>
            <a:r>
              <a:rPr lang="nb-NO" sz="1350" dirty="0" err="1"/>
              <a:t>position</a:t>
            </a:r>
            <a:r>
              <a:rPr lang="nb-NO" sz="1350" dirty="0"/>
              <a:t>: absolute;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top</a:t>
            </a:r>
            <a:r>
              <a:rPr lang="nb-NO" sz="1350" dirty="0"/>
              <a:t>: 76px;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left</a:t>
            </a:r>
            <a:r>
              <a:rPr lang="nb-NO" sz="1350" dirty="0"/>
              <a:t>: 0;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width</a:t>
            </a:r>
            <a:r>
              <a:rPr lang="nb-NO" sz="1350" dirty="0"/>
              <a:t>: 130px;</a:t>
            </a:r>
          </a:p>
          <a:p>
            <a:pPr marL="0" indent="0">
              <a:buNone/>
            </a:pPr>
            <a:r>
              <a:rPr lang="nb-NO" sz="1350" dirty="0"/>
              <a:t>		height:344px;</a:t>
            </a:r>
          </a:p>
          <a:p>
            <a:pPr marL="0" indent="0">
              <a:buNone/>
            </a:pPr>
            <a:r>
              <a:rPr lang="nb-NO" sz="1350" dirty="0"/>
              <a:t>		border: solid 1px #</a:t>
            </a:r>
            <a:r>
              <a:rPr lang="nb-NO" sz="1350" dirty="0" err="1"/>
              <a:t>fff</a:t>
            </a:r>
            <a:r>
              <a:rPr lang="nb-NO" sz="1350" dirty="0"/>
              <a:t>; }</a:t>
            </a:r>
          </a:p>
          <a:p>
            <a:pPr marL="0" indent="0">
              <a:buNone/>
            </a:pPr>
            <a:endParaRPr lang="nb-NO" sz="1350" dirty="0"/>
          </a:p>
          <a:p>
            <a:pPr marL="0" indent="0">
              <a:buNone/>
            </a:pPr>
            <a:endParaRPr lang="nb-NO" sz="1350" dirty="0"/>
          </a:p>
        </p:txBody>
      </p:sp>
      <p:sp>
        <p:nvSpPr>
          <p:cNvPr id="6" name="Plassholder for innhol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350" dirty="0" err="1"/>
              <a:t>section</a:t>
            </a:r>
            <a:r>
              <a:rPr lang="nb-NO" sz="1350" dirty="0"/>
              <a:t>	{position: absolute;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top</a:t>
            </a:r>
            <a:r>
              <a:rPr lang="nb-NO" sz="1350" dirty="0"/>
              <a:t>: 76px;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left</a:t>
            </a:r>
            <a:r>
              <a:rPr lang="nb-NO" sz="1350" dirty="0"/>
              <a:t>: 131px;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width</a:t>
            </a:r>
            <a:r>
              <a:rPr lang="nb-NO" sz="1350" dirty="0"/>
              <a:t>: 619px;</a:t>
            </a:r>
          </a:p>
          <a:p>
            <a:pPr marL="0" indent="0">
              <a:buNone/>
            </a:pPr>
            <a:r>
              <a:rPr lang="nb-NO" sz="1350" dirty="0"/>
              <a:t>		</a:t>
            </a:r>
            <a:r>
              <a:rPr lang="nb-NO" sz="1350" dirty="0" err="1"/>
              <a:t>height</a:t>
            </a:r>
            <a:r>
              <a:rPr lang="nb-NO" sz="1350" dirty="0"/>
              <a:t>: 344px;</a:t>
            </a:r>
          </a:p>
          <a:p>
            <a:pPr marL="0" indent="0">
              <a:buNone/>
            </a:pPr>
            <a:r>
              <a:rPr lang="nb-NO" sz="1350" dirty="0"/>
              <a:t>		border: solid 1px #</a:t>
            </a:r>
            <a:r>
              <a:rPr lang="nb-NO" sz="1350" dirty="0" err="1"/>
              <a:t>fff</a:t>
            </a:r>
            <a:r>
              <a:rPr lang="nb-NO" sz="1350" dirty="0"/>
              <a:t>;}</a:t>
            </a:r>
          </a:p>
          <a:p>
            <a:pPr marL="0" indent="0">
              <a:buNone/>
            </a:pPr>
            <a:r>
              <a:rPr lang="nb-NO" sz="1350" dirty="0"/>
              <a:t>Ikke noe tullete påvirkning fra vinduet</a:t>
            </a:r>
          </a:p>
          <a:p>
            <a:pPr marL="0" indent="0">
              <a:buNone/>
            </a:pPr>
            <a:r>
              <a:rPr lang="nb-NO" sz="1350" dirty="0"/>
              <a:t>Plassering fra toppen av nettleser</a:t>
            </a:r>
          </a:p>
          <a:p>
            <a:pPr marL="0" indent="0">
              <a:buNone/>
            </a:pPr>
            <a:r>
              <a:rPr lang="nb-NO" sz="1350" dirty="0"/>
              <a:t>Plassering fra venstrekant av nettleser</a:t>
            </a:r>
          </a:p>
          <a:p>
            <a:pPr marL="0" indent="0">
              <a:buNone/>
            </a:pPr>
            <a:r>
              <a:rPr lang="nb-NO" sz="1350" dirty="0"/>
              <a:t>Bredde</a:t>
            </a:r>
          </a:p>
          <a:p>
            <a:pPr marL="0" indent="0">
              <a:buNone/>
            </a:pPr>
            <a:r>
              <a:rPr lang="nb-NO" sz="1350" dirty="0"/>
              <a:t>Høyde</a:t>
            </a:r>
          </a:p>
          <a:p>
            <a:pPr marL="0" indent="0">
              <a:buNone/>
            </a:pPr>
            <a:r>
              <a:rPr lang="nb-NO" sz="1350" dirty="0"/>
              <a:t>Ramme (for å vise hvor boksene er)</a:t>
            </a:r>
          </a:p>
          <a:p>
            <a:endParaRPr lang="nb-NO" sz="1350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86</a:t>
            </a:fld>
            <a:endParaRPr lang="nb-NO"/>
          </a:p>
        </p:txBody>
      </p:sp>
      <p:cxnSp>
        <p:nvCxnSpPr>
          <p:cNvPr id="8" name="Rett pil 7"/>
          <p:cNvCxnSpPr/>
          <p:nvPr/>
        </p:nvCxnSpPr>
        <p:spPr>
          <a:xfrm flipH="1">
            <a:off x="2885362" y="3178454"/>
            <a:ext cx="1299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tt pil 9"/>
          <p:cNvCxnSpPr/>
          <p:nvPr/>
        </p:nvCxnSpPr>
        <p:spPr>
          <a:xfrm flipH="1">
            <a:off x="3263404" y="2908424"/>
            <a:ext cx="9212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pil 10"/>
          <p:cNvCxnSpPr/>
          <p:nvPr/>
        </p:nvCxnSpPr>
        <p:spPr>
          <a:xfrm flipH="1">
            <a:off x="2885362" y="3448484"/>
            <a:ext cx="1299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pil 11"/>
          <p:cNvCxnSpPr/>
          <p:nvPr/>
        </p:nvCxnSpPr>
        <p:spPr>
          <a:xfrm flipH="1">
            <a:off x="2885678" y="3718514"/>
            <a:ext cx="1299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pil 12"/>
          <p:cNvCxnSpPr/>
          <p:nvPr/>
        </p:nvCxnSpPr>
        <p:spPr>
          <a:xfrm flipH="1">
            <a:off x="2885678" y="3934538"/>
            <a:ext cx="1299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tt pil 13"/>
          <p:cNvCxnSpPr/>
          <p:nvPr/>
        </p:nvCxnSpPr>
        <p:spPr>
          <a:xfrm flipH="1">
            <a:off x="3425422" y="4204568"/>
            <a:ext cx="7595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Voila</a:t>
            </a:r>
            <a:r>
              <a:rPr lang="nb-NO" dirty="0"/>
              <a:t> – En CSS-layout</a:t>
            </a: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1485900" y="1840789"/>
            <a:ext cx="6172200" cy="3394472"/>
          </a:xfrm>
        </p:spPr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Så er det bare å jobbe videre… flere eksempler under filer i Canvas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F9C5A2-FBD9-4EEE-AC37-455033A43EE3}" type="slidenum">
              <a:rPr lang="nb-NO" smtClean="0"/>
              <a:pPr>
                <a:defRPr/>
              </a:pPr>
              <a:t>87</a:t>
            </a:fld>
            <a:endParaRPr lang="nb-NO"/>
          </a:p>
        </p:txBody>
      </p:sp>
      <p:sp>
        <p:nvSpPr>
          <p:cNvPr id="8" name="Rektangel 7"/>
          <p:cNvSpPr/>
          <p:nvPr/>
        </p:nvSpPr>
        <p:spPr>
          <a:xfrm>
            <a:off x="2465766" y="1423898"/>
            <a:ext cx="4104456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b-NO" sz="1350" dirty="0"/>
              <a:t>Her er toppen</a:t>
            </a:r>
          </a:p>
        </p:txBody>
      </p:sp>
      <p:sp>
        <p:nvSpPr>
          <p:cNvPr id="9" name="Rektangel 8"/>
          <p:cNvSpPr/>
          <p:nvPr/>
        </p:nvSpPr>
        <p:spPr>
          <a:xfrm>
            <a:off x="2465766" y="2071970"/>
            <a:ext cx="702078" cy="1566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b-NO" sz="1350" dirty="0"/>
              <a:t>Her er høyre spalte</a:t>
            </a:r>
          </a:p>
        </p:txBody>
      </p:sp>
      <p:sp>
        <p:nvSpPr>
          <p:cNvPr id="10" name="Rektangel 9"/>
          <p:cNvSpPr/>
          <p:nvPr/>
        </p:nvSpPr>
        <p:spPr>
          <a:xfrm>
            <a:off x="3167844" y="2071970"/>
            <a:ext cx="3402378" cy="1566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b-NO" sz="1350" dirty="0"/>
              <a:t>Her er venstre spalte</a:t>
            </a:r>
          </a:p>
        </p:txBody>
      </p:sp>
    </p:spTree>
    <p:extLst>
      <p:ext uri="{BB962C8B-B14F-4D97-AF65-F5344CB8AC3E}">
        <p14:creationId xmlns:p14="http://schemas.microsoft.com/office/powerpoint/2010/main" val="20792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typiske utfordringer – og løsninger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>
                <a:hlinkClick r:id="rId2"/>
              </a:rPr>
              <a:t>Sentrere siden </a:t>
            </a:r>
            <a:r>
              <a:rPr lang="nb-NO" dirty="0"/>
              <a:t>– uten at alt av tekst blir midtstilt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nb-NO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>
                <a:hlinkClick r:id="rId3"/>
              </a:rPr>
              <a:t>Få bakgrunnen til å dekke hele siden </a:t>
            </a:r>
            <a:r>
              <a:rPr lang="nb-NO" dirty="0"/>
              <a:t>(eller deler av den)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nb-NO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nb-NO" dirty="0">
                <a:hlinkClick r:id="rId4"/>
              </a:rPr>
              <a:t>Få lik høyde på alle kolonner</a:t>
            </a:r>
            <a:endParaRPr lang="nb-NO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5F609-8275-9E4E-88C0-BB195762802A}" type="datetime1">
              <a:rPr lang="nb-NO" noProof="0" smtClean="0"/>
              <a:t>10.01.2025</a:t>
            </a:fld>
            <a:endParaRPr lang="nb-NO" noProof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nb-NO" noProof="0" smtClean="0"/>
              <a:t>88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4699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nb-NO"/>
              <a:t>Hva er HTML?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4000"/>
              </a:lnSpc>
            </a:pPr>
            <a:r>
              <a:rPr lang="nb-NO" altLang="nb-NO" sz="1500" dirty="0"/>
              <a:t>HTML er et formateringsspråk brukt for å lage nettsider. </a:t>
            </a:r>
          </a:p>
          <a:p>
            <a:pPr lvl="1">
              <a:lnSpc>
                <a:spcPct val="114000"/>
              </a:lnSpc>
            </a:pPr>
            <a:r>
              <a:rPr lang="nb-NO" altLang="nb-NO" sz="1500" dirty="0"/>
              <a:t>Introdusert 1992. </a:t>
            </a:r>
          </a:p>
          <a:p>
            <a:pPr lvl="1">
              <a:lnSpc>
                <a:spcPct val="114000"/>
              </a:lnSpc>
            </a:pPr>
            <a:r>
              <a:rPr lang="nb-NO" altLang="nb-NO" sz="1500" dirty="0"/>
              <a:t>Vedlikeholdes av W3C</a:t>
            </a:r>
          </a:p>
          <a:p>
            <a:pPr marL="0" indent="0">
              <a:lnSpc>
                <a:spcPct val="114000"/>
              </a:lnSpc>
              <a:buNone/>
            </a:pPr>
            <a:endParaRPr lang="nb-NO" altLang="nb-NO" sz="1500" dirty="0"/>
          </a:p>
          <a:p>
            <a:pPr>
              <a:lnSpc>
                <a:spcPct val="114000"/>
              </a:lnSpc>
            </a:pPr>
            <a:r>
              <a:rPr lang="nb-NO" altLang="nb-NO" sz="1500" dirty="0" err="1"/>
              <a:t>Hypertext</a:t>
            </a:r>
            <a:r>
              <a:rPr lang="nb-NO" altLang="nb-NO" sz="1500" dirty="0"/>
              <a:t> </a:t>
            </a:r>
            <a:r>
              <a:rPr lang="nb-NO" altLang="nb-NO" sz="1500" dirty="0" err="1"/>
              <a:t>markup</a:t>
            </a:r>
            <a:r>
              <a:rPr lang="nb-NO" altLang="nb-NO" sz="1500" dirty="0"/>
              <a:t> </a:t>
            </a:r>
            <a:r>
              <a:rPr lang="nb-NO" altLang="nb-NO" sz="1500" dirty="0" err="1"/>
              <a:t>language</a:t>
            </a:r>
            <a:endParaRPr lang="nb-NO" altLang="nb-NO" sz="1500" dirty="0"/>
          </a:p>
          <a:p>
            <a:pPr lvl="1">
              <a:lnSpc>
                <a:spcPct val="114000"/>
              </a:lnSpc>
            </a:pPr>
            <a:r>
              <a:rPr lang="nb-NO" altLang="nb-NO" sz="1500" dirty="0" err="1"/>
              <a:t>Hypertext</a:t>
            </a:r>
            <a:r>
              <a:rPr lang="nb-NO" altLang="nb-NO" sz="1500" dirty="0"/>
              <a:t>: lenker til andre nettsider</a:t>
            </a:r>
          </a:p>
          <a:p>
            <a:pPr lvl="1">
              <a:lnSpc>
                <a:spcPct val="114000"/>
              </a:lnSpc>
            </a:pPr>
            <a:r>
              <a:rPr lang="nb-NO" altLang="nb-NO" sz="1500" dirty="0" err="1"/>
              <a:t>markup</a:t>
            </a:r>
            <a:r>
              <a:rPr lang="nb-NO" altLang="nb-NO" sz="1500" dirty="0"/>
              <a:t>: Formatering, </a:t>
            </a:r>
            <a:r>
              <a:rPr lang="nb-NO" altLang="nb-NO" sz="1500" dirty="0" err="1"/>
              <a:t>f.eks</a:t>
            </a:r>
            <a:r>
              <a:rPr lang="nb-NO" altLang="nb-NO" sz="1500" dirty="0"/>
              <a:t> angi at noe er en overskrift, en liste, eller en tekst. </a:t>
            </a:r>
          </a:p>
          <a:p>
            <a:pPr marL="0" indent="0">
              <a:lnSpc>
                <a:spcPct val="114000"/>
              </a:lnSpc>
              <a:buNone/>
            </a:pPr>
            <a:endParaRPr lang="nb-NO" altLang="nb-NO" sz="1500" dirty="0"/>
          </a:p>
          <a:p>
            <a:pPr>
              <a:lnSpc>
                <a:spcPct val="114000"/>
              </a:lnSpc>
            </a:pPr>
            <a:r>
              <a:rPr lang="nb-NO" altLang="nb-NO" sz="1500" dirty="0"/>
              <a:t>HTML brukes til å </a:t>
            </a:r>
            <a:r>
              <a:rPr lang="nb-NO" altLang="nb-NO" sz="1500" b="1" dirty="0"/>
              <a:t>presentere</a:t>
            </a:r>
            <a:r>
              <a:rPr lang="nb-NO" altLang="nb-NO" sz="1500" dirty="0"/>
              <a:t> og </a:t>
            </a:r>
            <a:r>
              <a:rPr lang="nb-NO" altLang="nb-NO" sz="1500" b="1" dirty="0"/>
              <a:t>formatere</a:t>
            </a:r>
            <a:r>
              <a:rPr lang="nb-NO" altLang="nb-NO" sz="1500" dirty="0"/>
              <a:t> innhold (tekst, bilder, multimedia. Angi overskrift, brødtekst…)</a:t>
            </a:r>
          </a:p>
          <a:p>
            <a:pPr marL="244475" lvl="1" indent="0">
              <a:lnSpc>
                <a:spcPct val="114000"/>
              </a:lnSpc>
              <a:buNone/>
            </a:pPr>
            <a:endParaRPr lang="nb-NO" altLang="nb-NO" sz="1500" dirty="0"/>
          </a:p>
          <a:p>
            <a:pPr>
              <a:lnSpc>
                <a:spcPct val="114000"/>
              </a:lnSpc>
            </a:pPr>
            <a:r>
              <a:rPr lang="nb-NO" altLang="nb-NO" sz="1500" dirty="0"/>
              <a:t>Filer skal lagres som .html eller .</a:t>
            </a:r>
            <a:r>
              <a:rPr lang="nb-NO" altLang="nb-NO" sz="1500" dirty="0" err="1"/>
              <a:t>htm</a:t>
            </a:r>
            <a:endParaRPr lang="nb-NO" altLang="nb-NO" sz="1500" dirty="0"/>
          </a:p>
          <a:p>
            <a:pPr lvl="1">
              <a:lnSpc>
                <a:spcPct val="114000"/>
              </a:lnSpc>
            </a:pPr>
            <a:endParaRPr lang="nb-NO" altLang="nb-NO" sz="1500" dirty="0"/>
          </a:p>
          <a:p>
            <a:pPr>
              <a:lnSpc>
                <a:spcPct val="114000"/>
              </a:lnSpc>
            </a:pPr>
            <a:endParaRPr lang="nb-NO" altLang="nb-NO" sz="1500" dirty="0"/>
          </a:p>
        </p:txBody>
      </p:sp>
      <p:sp>
        <p:nvSpPr>
          <p:cNvPr id="2" name="Plassholder for lysbilde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78F28-9DEB-4C35-AA23-08574CA5C3E8}" type="slidenum">
              <a:rPr lang="nb-NO" smtClean="0"/>
              <a:pPr>
                <a:defRPr/>
              </a:pPr>
              <a:t>9</a:t>
            </a:fld>
            <a:endParaRPr lang="nb-N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452EA3-AB33-C1C6-09F4-5FE5C55F6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2" y="1285411"/>
            <a:ext cx="2071688" cy="167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94881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mal -NO">
  <a:themeElements>
    <a:clrScheme name="Custom 39">
      <a:dk1>
        <a:srgbClr val="252525"/>
      </a:dk1>
      <a:lt1>
        <a:sysClr val="window" lastClr="FFFFFF"/>
      </a:lt1>
      <a:dk2>
        <a:srgbClr val="7E9492"/>
      </a:dk2>
      <a:lt2>
        <a:srgbClr val="D6E0E3"/>
      </a:lt2>
      <a:accent1>
        <a:srgbClr val="4B4CAD"/>
      </a:accent1>
      <a:accent2>
        <a:srgbClr val="3BAFA2"/>
      </a:accent2>
      <a:accent3>
        <a:srgbClr val="00978A"/>
      </a:accent3>
      <a:accent4>
        <a:srgbClr val="FFD240"/>
      </a:accent4>
      <a:accent5>
        <a:srgbClr val="D64349"/>
      </a:accent5>
      <a:accent6>
        <a:srgbClr val="27B2D0"/>
      </a:accent6>
      <a:hlink>
        <a:srgbClr val="005B9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mal USN Handelshøyskolen" id="{0EAA7B38-77B1-3E4D-BA27-599F4C351A8F}" vid="{759405AE-60AD-C14B-BB54-05347827C9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C1B5B84641DF49AF812A301FFCBB4B" ma:contentTypeVersion="13" ma:contentTypeDescription="Create a new document." ma:contentTypeScope="" ma:versionID="ff18ebdf83385505d3152f30f186cf74">
  <xsd:schema xmlns:xsd="http://www.w3.org/2001/XMLSchema" xmlns:xs="http://www.w3.org/2001/XMLSchema" xmlns:p="http://schemas.microsoft.com/office/2006/metadata/properties" xmlns:ns3="ea652efa-c9af-4805-b0fd-35c7819fc59a" xmlns:ns4="e78bc4b9-0cac-4d45-8461-10e77595e198" targetNamespace="http://schemas.microsoft.com/office/2006/metadata/properties" ma:root="true" ma:fieldsID="0df034e5a914047a06abea3665e3ef89" ns3:_="" ns4:_="">
    <xsd:import namespace="ea652efa-c9af-4805-b0fd-35c7819fc59a"/>
    <xsd:import namespace="e78bc4b9-0cac-4d45-8461-10e77595e19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52efa-c9af-4805-b0fd-35c7819fc5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bc4b9-0cac-4d45-8461-10e77595e1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97E9-88DF-4026-AEEC-534314CEAE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6743D-D00D-47B7-8AA6-77D0D925A68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78bc4b9-0cac-4d45-8461-10e77595e198"/>
    <ds:schemaRef ds:uri="ea652efa-c9af-4805-b0fd-35c7819fc59a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5927FD-1F7C-4D0B-A54F-E36BE031D1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652efa-c9af-4805-b0fd-35c7819fc59a"/>
    <ds:schemaRef ds:uri="e78bc4b9-0cac-4d45-8461-10e77595e1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PPmal USN Handelshøyskolen</Template>
  <TotalTime>9330</TotalTime>
  <Words>4592</Words>
  <Application>Microsoft Office PowerPoint</Application>
  <PresentationFormat>Skjermfremvisning (16:9)</PresentationFormat>
  <Paragraphs>800</Paragraphs>
  <Slides>88</Slides>
  <Notes>20</Notes>
  <HiddenSlides>0</HiddenSlides>
  <MMClips>0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88</vt:i4>
      </vt:variant>
    </vt:vector>
  </HeadingPairs>
  <TitlesOfParts>
    <vt:vector size="98" baseType="lpstr">
      <vt:lpstr>Verdana</vt:lpstr>
      <vt:lpstr>Times New Roman</vt:lpstr>
      <vt:lpstr>Lucida Grande</vt:lpstr>
      <vt:lpstr>Calibri</vt:lpstr>
      <vt:lpstr>Wingdings</vt:lpstr>
      <vt:lpstr>ITC Clearface Pro</vt:lpstr>
      <vt:lpstr>Courier New</vt:lpstr>
      <vt:lpstr>Arial</vt:lpstr>
      <vt:lpstr>Courier (W1)</vt:lpstr>
      <vt:lpstr>Powerpointmal -NO</vt:lpstr>
      <vt:lpstr>Introduksjon til HTML og CSS</vt:lpstr>
      <vt:lpstr>I dag</vt:lpstr>
      <vt:lpstr>Marius Rohde Johannessen, PhD</vt:lpstr>
      <vt:lpstr>Dagen i dag er bare en enkel gjennomgang</vt:lpstr>
      <vt:lpstr>www vs Internett</vt:lpstr>
      <vt:lpstr>Hva skjer når vi laster inn en webside?</vt:lpstr>
      <vt:lpstr>Anatomien til et nettsted</vt:lpstr>
      <vt:lpstr>HTML</vt:lpstr>
      <vt:lpstr>Hva er HTML?</vt:lpstr>
      <vt:lpstr>HTML 5</vt:lpstr>
      <vt:lpstr>Struktur og presentasjon</vt:lpstr>
      <vt:lpstr>Fordeler med å skille innhold og presentasjon</vt:lpstr>
      <vt:lpstr>Hvor og hvordan? </vt:lpstr>
      <vt:lpstr>HTML-elementer: taggen</vt:lpstr>
      <vt:lpstr>HTML-struktur</vt:lpstr>
      <vt:lpstr>HTML-elementer: Før innhold</vt:lpstr>
      <vt:lpstr>HTML-elementer: Før innhold: eksempel</vt:lpstr>
      <vt:lpstr>Formatere tekst</vt:lpstr>
      <vt:lpstr>Tekst – eksempel</vt:lpstr>
      <vt:lpstr>Kommentere koden </vt:lpstr>
      <vt:lpstr>Bilder</vt:lpstr>
      <vt:lpstr>Attributter (egenskaper)</vt:lpstr>
      <vt:lpstr>Lenker</vt:lpstr>
      <vt:lpstr>Lister – Tre ulike typer</vt:lpstr>
      <vt:lpstr>An unordered list:</vt:lpstr>
      <vt:lpstr>An ordered list:</vt:lpstr>
      <vt:lpstr>HTML Definition Lists</vt:lpstr>
      <vt:lpstr>Nesting av lister </vt:lpstr>
      <vt:lpstr>Tabeller</vt:lpstr>
      <vt:lpstr>Tabell-tagger</vt:lpstr>
      <vt:lpstr>Tabell – eksempel</vt:lpstr>
      <vt:lpstr>Navning av elementer</vt:lpstr>
      <vt:lpstr>Entiteter og symboler</vt:lpstr>
      <vt:lpstr>Eksempler -  se flere på w3schools</vt:lpstr>
      <vt:lpstr>Oversiktsliste</vt:lpstr>
      <vt:lpstr>CSS</vt:lpstr>
      <vt:lpstr>Cascading Style Sheet</vt:lpstr>
      <vt:lpstr>Hva er CSS?</vt:lpstr>
      <vt:lpstr>Cascahæforno’?</vt:lpstr>
      <vt:lpstr>CSS - eksempel</vt:lpstr>
      <vt:lpstr>PowerPoint-presentasjon</vt:lpstr>
      <vt:lpstr>CSS - oppbygging</vt:lpstr>
      <vt:lpstr>CSS-oppbygging</vt:lpstr>
      <vt:lpstr>CSS-oppbygging</vt:lpstr>
      <vt:lpstr>PowerPoint-presentasjon</vt:lpstr>
      <vt:lpstr>PowerPoint-presentasjon</vt:lpstr>
      <vt:lpstr>Display: avgjør hvordan elementet tolkes</vt:lpstr>
      <vt:lpstr>PowerPoint-presentasjon</vt:lpstr>
      <vt:lpstr>PowerPoint-presentasjon</vt:lpstr>
      <vt:lpstr>PowerPoint-presentasjon</vt:lpstr>
      <vt:lpstr>Konflikter</vt:lpstr>
      <vt:lpstr>CSS - kommandoer</vt:lpstr>
      <vt:lpstr>CSS – en start</vt:lpstr>
      <vt:lpstr>Ekstern CSS</vt:lpstr>
      <vt:lpstr>Intern CSS</vt:lpstr>
      <vt:lpstr>Inline CSS</vt:lpstr>
      <vt:lpstr>Kommentere i CSS</vt:lpstr>
      <vt:lpstr>Skrifttype</vt:lpstr>
      <vt:lpstr>Skriftstørrelse</vt:lpstr>
      <vt:lpstr>Andre skriftverdier</vt:lpstr>
      <vt:lpstr>Andre skriftverdier</vt:lpstr>
      <vt:lpstr>Farger</vt:lpstr>
      <vt:lpstr>PowerPoint-presentasjon</vt:lpstr>
      <vt:lpstr>CSS: Lenker</vt:lpstr>
      <vt:lpstr>Lister</vt:lpstr>
      <vt:lpstr>CSS: lenker som liste</vt:lpstr>
      <vt:lpstr>Posisjonering med css</vt:lpstr>
      <vt:lpstr>HTML 5 – layout med semantiske elementer</vt:lpstr>
      <vt:lpstr>Html 5 – layout</vt:lpstr>
      <vt:lpstr>CSS float</vt:lpstr>
      <vt:lpstr>Layout m/float - HTML</vt:lpstr>
      <vt:lpstr>Layout m/float - CSS</vt:lpstr>
      <vt:lpstr>CSS – The Box model</vt:lpstr>
      <vt:lpstr>CSS: The Box Model</vt:lpstr>
      <vt:lpstr>CSS – The box model</vt:lpstr>
      <vt:lpstr>CSS positioning</vt:lpstr>
      <vt:lpstr>Static og relative: klosser</vt:lpstr>
      <vt:lpstr>Position: relative</vt:lpstr>
      <vt:lpstr>Absolute – bryr seg ikke om andre</vt:lpstr>
      <vt:lpstr>Position: absolute</vt:lpstr>
      <vt:lpstr>Position: absolute</vt:lpstr>
      <vt:lpstr>Fixed: bryr seg enda mindre</vt:lpstr>
      <vt:lpstr>Position: Sticky</vt:lpstr>
      <vt:lpstr>CSS layout – et kjapt eksempel</vt:lpstr>
      <vt:lpstr>HTML – bokser for innholdet</vt:lpstr>
      <vt:lpstr>CSS – plassering av bokser</vt:lpstr>
      <vt:lpstr>Voila – En CSS-layout</vt:lpstr>
      <vt:lpstr>Noen typiske utfordringer – og løsninger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Marius Rohde Johannessen</dc:creator>
  <cp:lastModifiedBy>Marius Rohde Johannessen</cp:lastModifiedBy>
  <cp:revision>21</cp:revision>
  <cp:lastPrinted>2015-12-11T15:19:02Z</cp:lastPrinted>
  <dcterms:created xsi:type="dcterms:W3CDTF">2018-08-08T10:22:22Z</dcterms:created>
  <dcterms:modified xsi:type="dcterms:W3CDTF">2025-01-10T09:10:53Z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0x01010068C1B5B84641DF49AF812A301FFCBB4B</vt:lpwstr>
  </property>
</Properties>
</file>